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91" r:id="rId3"/>
    <p:sldId id="301" r:id="rId4"/>
    <p:sldId id="297" r:id="rId5"/>
    <p:sldId id="298" r:id="rId6"/>
    <p:sldId id="274" r:id="rId7"/>
    <p:sldId id="309" r:id="rId8"/>
    <p:sldId id="310" r:id="rId9"/>
    <p:sldId id="293" r:id="rId10"/>
    <p:sldId id="311" r:id="rId11"/>
    <p:sldId id="312" r:id="rId12"/>
    <p:sldId id="314" r:id="rId13"/>
    <p:sldId id="315" r:id="rId14"/>
    <p:sldId id="313" r:id="rId15"/>
    <p:sldId id="300" r:id="rId16"/>
    <p:sldId id="296" r:id="rId17"/>
    <p:sldId id="281" r:id="rId18"/>
    <p:sldId id="285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Untitled Section" id="{F524DFBA-0914-4380-BD94-463D365BBBEC}">
          <p14:sldIdLst>
            <p14:sldId id="256"/>
            <p14:sldId id="291"/>
            <p14:sldId id="301"/>
            <p14:sldId id="297"/>
            <p14:sldId id="298"/>
            <p14:sldId id="274"/>
            <p14:sldId id="309"/>
            <p14:sldId id="310"/>
            <p14:sldId id="293"/>
            <p14:sldId id="311"/>
            <p14:sldId id="312"/>
            <p14:sldId id="314"/>
            <p14:sldId id="315"/>
            <p14:sldId id="313"/>
            <p14:sldId id="300"/>
            <p14:sldId id="296"/>
            <p14:sldId id="281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251"/>
    <a:srgbClr val="B9CDE5"/>
    <a:srgbClr val="2B78C1"/>
    <a:srgbClr val="2C5FAB"/>
    <a:srgbClr val="10648D"/>
    <a:srgbClr val="21FB3B"/>
    <a:srgbClr val="EA1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7F1FC1-90E8-42DC-8A6B-EB78AC1C3132}">
  <a:tblStyle styleId="{017F1FC1-90E8-42DC-8A6B-EB78AC1C31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6247" autoAdjust="0"/>
  </p:normalViewPr>
  <p:slideViewPr>
    <p:cSldViewPr snapToGrid="0">
      <p:cViewPr varScale="1">
        <p:scale>
          <a:sx n="87" d="100"/>
          <a:sy n="87" d="100"/>
        </p:scale>
        <p:origin x="1440" y="5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F4C52E8C-51FA-078F-3B28-4D45F7910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>
            <a:extLst>
              <a:ext uri="{FF2B5EF4-FFF2-40B4-BE49-F238E27FC236}">
                <a16:creationId xmlns:a16="http://schemas.microsoft.com/office/drawing/2014/main" id="{39A75BCC-66A5-3CA8-B766-5D8349037E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:notes">
            <a:extLst>
              <a:ext uri="{FF2B5EF4-FFF2-40B4-BE49-F238E27FC236}">
                <a16:creationId xmlns:a16="http://schemas.microsoft.com/office/drawing/2014/main" id="{85E1204D-A76E-B138-1295-C9906EC92B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646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E4E48E35-2FE0-0D1E-831C-63513634F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>
            <a:extLst>
              <a:ext uri="{FF2B5EF4-FFF2-40B4-BE49-F238E27FC236}">
                <a16:creationId xmlns:a16="http://schemas.microsoft.com/office/drawing/2014/main" id="{18660ED4-058A-35E7-BAC7-10D3E7DB6F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76" name="Google Shape;76;p2:notes">
            <a:extLst>
              <a:ext uri="{FF2B5EF4-FFF2-40B4-BE49-F238E27FC236}">
                <a16:creationId xmlns:a16="http://schemas.microsoft.com/office/drawing/2014/main" id="{0B16370D-72BC-0413-B396-27CCC084A5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9152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0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7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12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" name="Google Shape;33;p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7187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Google Shape;34;p2:notes"/>
          <p:cNvSpPr txBox="1"/>
          <p:nvPr/>
        </p:nvSpPr>
        <p:spPr>
          <a:xfrm>
            <a:off x="3849687" y="9428162"/>
            <a:ext cx="29448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229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a50407d622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g2a50407d622_0_216:notes"/>
          <p:cNvSpPr txBox="1">
            <a:spLocks noGrp="1"/>
          </p:cNvSpPr>
          <p:nvPr>
            <p:ph type="body" idx="1"/>
          </p:nvPr>
        </p:nvSpPr>
        <p:spPr>
          <a:xfrm>
            <a:off x="685480" y="4343150"/>
            <a:ext cx="54855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2" name="Google Shape;212;g2a50407d622_0_216:notes"/>
          <p:cNvSpPr txBox="1"/>
          <p:nvPr/>
        </p:nvSpPr>
        <p:spPr>
          <a:xfrm>
            <a:off x="3883850" y="8684836"/>
            <a:ext cx="29709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>
          <a:extLst>
            <a:ext uri="{FF2B5EF4-FFF2-40B4-BE49-F238E27FC236}">
              <a16:creationId xmlns:a16="http://schemas.microsoft.com/office/drawing/2014/main" id="{42F38DFE-C7CA-BA59-5C43-CAE2BC1F3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a50407d622_0_216:notes">
            <a:extLst>
              <a:ext uri="{FF2B5EF4-FFF2-40B4-BE49-F238E27FC236}">
                <a16:creationId xmlns:a16="http://schemas.microsoft.com/office/drawing/2014/main" id="{08A37D1D-C880-F10F-EB88-3FF75D1346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g2a50407d622_0_216:notes">
            <a:extLst>
              <a:ext uri="{FF2B5EF4-FFF2-40B4-BE49-F238E27FC236}">
                <a16:creationId xmlns:a16="http://schemas.microsoft.com/office/drawing/2014/main" id="{661D3D4B-2D63-62C1-E131-1BE9623F31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480" y="4343150"/>
            <a:ext cx="54855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2" name="Google Shape;212;g2a50407d622_0_216:notes">
            <a:extLst>
              <a:ext uri="{FF2B5EF4-FFF2-40B4-BE49-F238E27FC236}">
                <a16:creationId xmlns:a16="http://schemas.microsoft.com/office/drawing/2014/main" id="{9579F023-33C0-8A12-3798-80817874E6DE}"/>
              </a:ext>
            </a:extLst>
          </p:cNvPr>
          <p:cNvSpPr txBox="1"/>
          <p:nvPr/>
        </p:nvSpPr>
        <p:spPr>
          <a:xfrm>
            <a:off x="3883850" y="8684836"/>
            <a:ext cx="29709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408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c1b2cebe8c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3" name="Google Shape;503;g2c1b2cebe8c_0_320:notes"/>
          <p:cNvSpPr txBox="1">
            <a:spLocks noGrp="1"/>
          </p:cNvSpPr>
          <p:nvPr>
            <p:ph type="body" idx="1"/>
          </p:nvPr>
        </p:nvSpPr>
        <p:spPr>
          <a:xfrm>
            <a:off x="685349" y="4343191"/>
            <a:ext cx="54849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2c1b2cebe8c_0_320:notes"/>
          <p:cNvSpPr/>
          <p:nvPr/>
        </p:nvSpPr>
        <p:spPr>
          <a:xfrm>
            <a:off x="3884005" y="8684724"/>
            <a:ext cx="2970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457200" y="7654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2880200" y="6356363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ftr" idx="11"/>
          </p:nvPr>
        </p:nvSpPr>
        <p:spPr>
          <a:xfrm>
            <a:off x="2880200" y="6356363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2880200" y="6356363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457200" y="7654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2880200" y="6356363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880200" y="6356363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64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654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084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2375" y="6356363"/>
            <a:ext cx="1095375" cy="3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0">
            <a:alphaModFix/>
          </a:blip>
          <a:srcRect t="18838" b="15224"/>
          <a:stretch/>
        </p:blipFill>
        <p:spPr>
          <a:xfrm>
            <a:off x="-10800" y="-10800"/>
            <a:ext cx="9162000" cy="100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6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EA4335"/>
          </p15:clr>
        </p15:guide>
        <p15:guide id="2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4">
            <a:extLst>
              <a:ext uri="{FF2B5EF4-FFF2-40B4-BE49-F238E27FC236}">
                <a16:creationId xmlns:a16="http://schemas.microsoft.com/office/drawing/2014/main" id="{EC9699CB-C13B-8DF0-4540-ADA57EE3431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1004420"/>
            <a:ext cx="9144000" cy="17639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tx1"/>
                </a:solidFill>
                <a:latin typeface="Rubik"/>
                <a:ea typeface="Rubik"/>
                <a:cs typeface="Rubik"/>
                <a:sym typeface="Rubik"/>
              </a:rPr>
              <a:t>Earth observation-based modelling and forecasting - The EYWA EWS for MBDs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8A56F-6EF3-A3E4-96C7-DD10CC02339C}"/>
              </a:ext>
            </a:extLst>
          </p:cNvPr>
          <p:cNvSpPr txBox="1"/>
          <p:nvPr/>
        </p:nvSpPr>
        <p:spPr>
          <a:xfrm>
            <a:off x="17571" y="287147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0" u="none" strike="noStrike" baseline="0" dirty="0">
                <a:solidFill>
                  <a:srgbClr val="000000"/>
                </a:solidFill>
                <a:latin typeface="Rubik" pitchFamily="2" charset="-79"/>
                <a:cs typeface="Rubik" pitchFamily="2" charset="-79"/>
              </a:rPr>
              <a:t>Presenting: Charalampos (Haris)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Rubik" pitchFamily="2" charset="-79"/>
                <a:cs typeface="Rubik" pitchFamily="2" charset="-79"/>
              </a:rPr>
              <a:t>Kontoes</a:t>
            </a:r>
            <a:endParaRPr lang="en-US" sz="1800" i="0" u="none" strike="noStrike" baseline="0" dirty="0">
              <a:solidFill>
                <a:srgbClr val="000000"/>
              </a:solidFill>
              <a:latin typeface="Rubik" pitchFamily="2" charset="-79"/>
              <a:cs typeface="Rubik" pitchFamily="2" charset="-79"/>
            </a:endParaRPr>
          </a:p>
          <a:p>
            <a:pPr algn="just"/>
            <a:r>
              <a:rPr lang="en-US" sz="1800" b="0" i="0" u="none" strike="noStrike" baseline="0" dirty="0">
                <a:solidFill>
                  <a:srgbClr val="000000"/>
                </a:solidFill>
                <a:latin typeface="Rubik" pitchFamily="2" charset="-79"/>
                <a:cs typeface="Rubik" pitchFamily="2" charset="-79"/>
              </a:rPr>
              <a:t/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Rubik" pitchFamily="2" charset="-79"/>
                <a:cs typeface="Rubik" pitchFamily="2" charset="-79"/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  <a:latin typeface="Rubik" pitchFamily="2" charset="-79"/>
                <a:cs typeface="Rubik" pitchFamily="2" charset="-79"/>
              </a:rPr>
              <a:t>National Observatory of Athens | Institute for Astronomy &amp; Astrophysics, Space Applications and Remote Sensing | BEYOND Center for EO Research and Satellite Remote Sensing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F7084-762D-2247-A6BA-5A5F411EC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t="11725" r="12008" b="11034"/>
          <a:stretch/>
        </p:blipFill>
        <p:spPr>
          <a:xfrm>
            <a:off x="7973179" y="5681662"/>
            <a:ext cx="1132721" cy="1133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319AAA-FE97-BF4F-6D83-2403F22F18C6}"/>
              </a:ext>
            </a:extLst>
          </p:cNvPr>
          <p:cNvSpPr/>
          <p:nvPr/>
        </p:nvSpPr>
        <p:spPr>
          <a:xfrm>
            <a:off x="6765766" y="5707107"/>
            <a:ext cx="11327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Rubik" pitchFamily="2" charset="-79"/>
                <a:cs typeface="Rubik" pitchFamily="2" charset="-79"/>
              </a:rPr>
              <a:t>Visit the website for more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8417B5-EC34-6D35-8DC6-5A5D87509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25152" r="3873" b="9330"/>
          <a:stretch/>
        </p:blipFill>
        <p:spPr>
          <a:xfrm>
            <a:off x="6802358" y="6514148"/>
            <a:ext cx="1096129" cy="3009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E03E75-61A5-01D6-7CE1-30E6813F6BBF}"/>
              </a:ext>
            </a:extLst>
          </p:cNvPr>
          <p:cNvSpPr/>
          <p:nvPr/>
        </p:nvSpPr>
        <p:spPr>
          <a:xfrm>
            <a:off x="112206" y="4946190"/>
            <a:ext cx="58849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EuroGEO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 is a pioneering initiative focused on advancing Earth Observation in Europe. With a commitment to sustainability and innovation,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EuroGEO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 plays a key role in coordinating efforts, fostering collaboration, and promoting the use of Earth Observation for the benefit of society and the environment.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ECFF0F-B27A-02F8-3225-84C4E633AA16}"/>
              </a:ext>
            </a:extLst>
          </p:cNvPr>
          <p:cNvSpPr/>
          <p:nvPr/>
        </p:nvSpPr>
        <p:spPr>
          <a:xfrm>
            <a:off x="112206" y="4576858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Rubik" pitchFamily="2" charset="-79"/>
                <a:cs typeface="Rubik" pitchFamily="2" charset="-79"/>
              </a:rPr>
              <a:t>Our vision for #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Rubik" pitchFamily="2" charset="-79"/>
                <a:cs typeface="Rubik" pitchFamily="2" charset="-79"/>
              </a:rPr>
              <a:t>OneEuroGEO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9" name="Google Shape;28;p1">
            <a:extLst>
              <a:ext uri="{FF2B5EF4-FFF2-40B4-BE49-F238E27FC236}">
                <a16:creationId xmlns:a16="http://schemas.microsoft.com/office/drawing/2014/main" id="{845A797B-57AA-2E1E-FDBF-E461824BB77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email">
            <a:alphaModFix/>
          </a:blip>
          <a:srcRect/>
          <a:stretch/>
        </p:blipFill>
        <p:spPr>
          <a:xfrm>
            <a:off x="6772448" y="4492112"/>
            <a:ext cx="2389123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C33FD6-D73C-DBD4-57EA-013FE33426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553" t="19457" r="43311" b="18406"/>
          <a:stretch/>
        </p:blipFill>
        <p:spPr>
          <a:xfrm>
            <a:off x="2275017" y="6126231"/>
            <a:ext cx="3586436" cy="7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D35F-6034-7838-194D-23B9EE4A8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9;p29">
            <a:extLst>
              <a:ext uri="{FF2B5EF4-FFF2-40B4-BE49-F238E27FC236}">
                <a16:creationId xmlns:a16="http://schemas.microsoft.com/office/drawing/2014/main" id="{0587BA12-5066-9423-81B2-B2367891EF0D}"/>
              </a:ext>
            </a:extLst>
          </p:cNvPr>
          <p:cNvSpPr txBox="1">
            <a:spLocks/>
          </p:cNvSpPr>
          <p:nvPr/>
        </p:nvSpPr>
        <p:spPr>
          <a:xfrm>
            <a:off x="0" y="997992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DVI Model in Greece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D9AB98-C7FA-482A-0F92-2441FE35FBE1}"/>
              </a:ext>
            </a:extLst>
          </p:cNvPr>
          <p:cNvSpPr txBox="1"/>
          <p:nvPr/>
        </p:nvSpPr>
        <p:spPr>
          <a:xfrm rot="16200000">
            <a:off x="-1849544" y="3588716"/>
            <a:ext cx="4560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West Nile virus Risk Prediction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AC587-BC3B-D436-648C-DA8A0FE3E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00"/>
          <a:stretch>
            <a:fillRect/>
          </a:stretch>
        </p:blipFill>
        <p:spPr>
          <a:xfrm>
            <a:off x="983293" y="1761492"/>
            <a:ext cx="7772400" cy="4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D7712-A4CA-391C-4BD3-C8C141CA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9;p29">
            <a:extLst>
              <a:ext uri="{FF2B5EF4-FFF2-40B4-BE49-F238E27FC236}">
                <a16:creationId xmlns:a16="http://schemas.microsoft.com/office/drawing/2014/main" id="{DB2E6C10-4E0F-736C-B654-4E0AB949F51B}"/>
              </a:ext>
            </a:extLst>
          </p:cNvPr>
          <p:cNvSpPr txBox="1">
            <a:spLocks/>
          </p:cNvSpPr>
          <p:nvPr/>
        </p:nvSpPr>
        <p:spPr>
          <a:xfrm>
            <a:off x="0" y="997992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DVI Model in Cameroon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AB6F5D-EC38-D4B0-724C-F1B00702D097}"/>
              </a:ext>
            </a:extLst>
          </p:cNvPr>
          <p:cNvSpPr txBox="1"/>
          <p:nvPr/>
        </p:nvSpPr>
        <p:spPr>
          <a:xfrm rot="16200000">
            <a:off x="-1849544" y="3773382"/>
            <a:ext cx="4560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Malaria Risk Prediction </a:t>
            </a:r>
            <a:r>
              <a:rPr lang="en-US" sz="2400" b="1" dirty="0">
                <a:latin typeface="Rubik" pitchFamily="2" charset="-79"/>
                <a:cs typeface="Rubik" pitchFamily="2" charset="-79"/>
              </a:rPr>
              <a:t>2026!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A4EADD-0061-9099-F77B-C615A83E7A48}"/>
              </a:ext>
            </a:extLst>
          </p:cNvPr>
          <p:cNvGrpSpPr/>
          <p:nvPr/>
        </p:nvGrpSpPr>
        <p:grpSpPr>
          <a:xfrm>
            <a:off x="661332" y="1814705"/>
            <a:ext cx="4057650" cy="4369488"/>
            <a:chOff x="-3341856" y="-1972996"/>
            <a:chExt cx="4057650" cy="43694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F0CB44-7567-7039-800A-B08877EF0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5626"/>
            <a:stretch>
              <a:fillRect/>
            </a:stretch>
          </p:blipFill>
          <p:spPr>
            <a:xfrm>
              <a:off x="-3341856" y="-1972996"/>
              <a:ext cx="4057650" cy="43694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00BE2A-C1E7-E340-4E26-3A89D9778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25155" y="1497623"/>
              <a:ext cx="1786487" cy="8349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564446-144D-8154-12D0-3107D11F00DE}"/>
              </a:ext>
            </a:extLst>
          </p:cNvPr>
          <p:cNvGrpSpPr/>
          <p:nvPr/>
        </p:nvGrpSpPr>
        <p:grpSpPr>
          <a:xfrm>
            <a:off x="4886684" y="1814705"/>
            <a:ext cx="4057650" cy="4364723"/>
            <a:chOff x="4886684" y="1814705"/>
            <a:chExt cx="4057650" cy="43647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9C8689-431B-6724-4258-6F5D5FF7C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5625"/>
            <a:stretch>
              <a:fillRect/>
            </a:stretch>
          </p:blipFill>
          <p:spPr>
            <a:xfrm>
              <a:off x="4886684" y="1814705"/>
              <a:ext cx="4057650" cy="43647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0297B4-F937-FD2E-3D71-CEDF61474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9983" y="5277303"/>
              <a:ext cx="1825689" cy="843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0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EC8D5-E4FA-FBD8-26AF-9C2CE5324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9;p29">
            <a:extLst>
              <a:ext uri="{FF2B5EF4-FFF2-40B4-BE49-F238E27FC236}">
                <a16:creationId xmlns:a16="http://schemas.microsoft.com/office/drawing/2014/main" id="{1B1E9D21-E499-9EA2-57D5-F2287A2801E8}"/>
              </a:ext>
            </a:extLst>
          </p:cNvPr>
          <p:cNvSpPr txBox="1">
            <a:spLocks/>
          </p:cNvSpPr>
          <p:nvPr/>
        </p:nvSpPr>
        <p:spPr>
          <a:xfrm>
            <a:off x="0" y="997992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Model Evaluation Greece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B00B7-C42A-02BF-2122-39C991A43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069"/>
          <a:stretch>
            <a:fillRect/>
          </a:stretch>
        </p:blipFill>
        <p:spPr>
          <a:xfrm>
            <a:off x="2717409" y="2169459"/>
            <a:ext cx="2006108" cy="1683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B0252-B1C4-971C-D72E-AD05793473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069"/>
          <a:stretch>
            <a:fillRect/>
          </a:stretch>
        </p:blipFill>
        <p:spPr>
          <a:xfrm>
            <a:off x="4789974" y="2181962"/>
            <a:ext cx="2006108" cy="1683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0ADC3-D021-701C-5FAB-7AFA0B75C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539" y="2169460"/>
            <a:ext cx="2281461" cy="1683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5544FB-959F-45D3-EA90-F3F6C1E507F1}"/>
              </a:ext>
            </a:extLst>
          </p:cNvPr>
          <p:cNvSpPr txBox="1"/>
          <p:nvPr/>
        </p:nvSpPr>
        <p:spPr>
          <a:xfrm>
            <a:off x="441256" y="2181962"/>
            <a:ext cx="21963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ubik" pitchFamily="2" charset="-79"/>
                <a:cs typeface="Rubik" pitchFamily="2" charset="-79"/>
              </a:rPr>
              <a:t>% Mean Risk &gt; 0.4</a:t>
            </a:r>
          </a:p>
          <a:p>
            <a:endParaRPr lang="en-US" sz="1050" dirty="0">
              <a:latin typeface="Rubik" pitchFamily="2" charset="-79"/>
              <a:cs typeface="Rubik" pitchFamily="2" charset="-79"/>
            </a:endParaRP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[May - WNV Cases 0] : -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[Jun - WNV Cases 1] : 0.00% 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[Jul - WNV Cases: 19] : 58.82% 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[Aug - WNV Cases: 62] : 69.49% 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[Sep - WNV Cases: 31] : 56.67% 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[Oct - WNV Cases: 4]  : 25.00%</a:t>
            </a:r>
          </a:p>
          <a:p>
            <a:endParaRPr lang="en-US" sz="1050" dirty="0">
              <a:latin typeface="Rubik" pitchFamily="2" charset="-79"/>
              <a:cs typeface="Rubik" pitchFamily="2" charset="-79"/>
            </a:endParaRP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2018 WNV Cases: 117</a:t>
            </a:r>
            <a:endParaRPr lang="en-US" sz="900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F4CABA-5B16-E637-FF4D-9A1D1A458F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070"/>
          <a:stretch>
            <a:fillRect/>
          </a:stretch>
        </p:blipFill>
        <p:spPr>
          <a:xfrm>
            <a:off x="2717410" y="4182421"/>
            <a:ext cx="2006108" cy="16831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819070-879C-BDD6-D4C1-2E6A937548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2069"/>
          <a:stretch>
            <a:fillRect/>
          </a:stretch>
        </p:blipFill>
        <p:spPr>
          <a:xfrm>
            <a:off x="4789974" y="4182421"/>
            <a:ext cx="2006108" cy="1683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EA5DC1-D540-851F-4770-207786511E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2539" y="4182421"/>
            <a:ext cx="2281462" cy="16831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847FB2-B77F-3953-1D00-F37E13F25FA3}"/>
              </a:ext>
            </a:extLst>
          </p:cNvPr>
          <p:cNvCxnSpPr>
            <a:cxnSpLocks/>
          </p:cNvCxnSpPr>
          <p:nvPr/>
        </p:nvCxnSpPr>
        <p:spPr>
          <a:xfrm>
            <a:off x="461665" y="4016188"/>
            <a:ext cx="86823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15BBDE3-1EA6-FDF0-BA17-580AC2041100}"/>
              </a:ext>
            </a:extLst>
          </p:cNvPr>
          <p:cNvSpPr txBox="1"/>
          <p:nvPr/>
        </p:nvSpPr>
        <p:spPr>
          <a:xfrm rot="16200000">
            <a:off x="-824799" y="2729724"/>
            <a:ext cx="211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2018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AAFE4-377C-2DC8-A2D7-D42589E2C58E}"/>
              </a:ext>
            </a:extLst>
          </p:cNvPr>
          <p:cNvSpPr txBox="1"/>
          <p:nvPr/>
        </p:nvSpPr>
        <p:spPr>
          <a:xfrm rot="16200000">
            <a:off x="-824799" y="4840987"/>
            <a:ext cx="211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197398-69D4-A9CE-2C38-AE547CE74F11}"/>
              </a:ext>
            </a:extLst>
          </p:cNvPr>
          <p:cNvSpPr txBox="1"/>
          <p:nvPr/>
        </p:nvSpPr>
        <p:spPr>
          <a:xfrm>
            <a:off x="461665" y="4179763"/>
            <a:ext cx="21963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ubik" pitchFamily="2" charset="-79"/>
                <a:cs typeface="Rubik" pitchFamily="2" charset="-79"/>
              </a:rPr>
              <a:t>% Mean Risk &gt; 0.4</a:t>
            </a:r>
          </a:p>
          <a:p>
            <a:endParaRPr lang="en-US" sz="1050" dirty="0">
              <a:latin typeface="Rubik" pitchFamily="2" charset="-79"/>
              <a:cs typeface="Rubik" pitchFamily="2" charset="-79"/>
            </a:endParaRP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[May - WNV Cases 0] : -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[Jun - WNV Cases 0] : -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[Jul - WNV Cases: 9] : 44.44% 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[Aug - WNV Cases: 27] : 76.92% 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[Sep - WNV Cases: 7] : 42.86% </a:t>
            </a: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[Oct - WNV Cases: 2]  : 0.00%</a:t>
            </a:r>
          </a:p>
          <a:p>
            <a:endParaRPr lang="en-US" sz="1050" dirty="0">
              <a:latin typeface="Rubik" pitchFamily="2" charset="-79"/>
              <a:cs typeface="Rubik" pitchFamily="2" charset="-79"/>
            </a:endParaRPr>
          </a:p>
          <a:p>
            <a:r>
              <a:rPr lang="en-US" sz="1050" dirty="0">
                <a:latin typeface="Rubik" pitchFamily="2" charset="-79"/>
                <a:cs typeface="Rubik" pitchFamily="2" charset="-79"/>
              </a:rPr>
              <a:t>2018 WNV Cases: 45</a:t>
            </a:r>
            <a:endParaRPr lang="en-US" sz="900" dirty="0"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249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7ED3E-38CC-0B6C-DF3C-1A4EF67A7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9;p29">
            <a:extLst>
              <a:ext uri="{FF2B5EF4-FFF2-40B4-BE49-F238E27FC236}">
                <a16:creationId xmlns:a16="http://schemas.microsoft.com/office/drawing/2014/main" id="{22D2AC6F-FAF3-B738-CDDF-4DB372BC1E18}"/>
              </a:ext>
            </a:extLst>
          </p:cNvPr>
          <p:cNvSpPr txBox="1">
            <a:spLocks/>
          </p:cNvSpPr>
          <p:nvPr/>
        </p:nvSpPr>
        <p:spPr>
          <a:xfrm>
            <a:off x="0" y="997992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Model Evaluation Cameroon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99EEE9-153C-A8D5-77B2-B40B032E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677" y="3993512"/>
            <a:ext cx="4177376" cy="2775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B089FC-F953-ECD9-9BEC-359465B01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02" y="1761492"/>
            <a:ext cx="4177375" cy="25797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AEB20B7-0E6D-4AC0-4084-F1D082C2B51B}"/>
              </a:ext>
            </a:extLst>
          </p:cNvPr>
          <p:cNvGrpSpPr/>
          <p:nvPr/>
        </p:nvGrpSpPr>
        <p:grpSpPr>
          <a:xfrm>
            <a:off x="6009148" y="1830390"/>
            <a:ext cx="1289862" cy="2163122"/>
            <a:chOff x="3525735" y="2778443"/>
            <a:chExt cx="1781724" cy="29879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EF5673-F681-7D43-F0D1-FC876EDF6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5735" y="4933663"/>
              <a:ext cx="1781724" cy="8327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42CE62-C3FB-3861-A853-68267902A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82" t="1059" r="1899" b="945"/>
            <a:stretch>
              <a:fillRect/>
            </a:stretch>
          </p:blipFill>
          <p:spPr>
            <a:xfrm>
              <a:off x="3538537" y="2778443"/>
              <a:ext cx="1768921" cy="2155220"/>
            </a:xfrm>
            <a:prstGeom prst="rect">
              <a:avLst/>
            </a:prstGeom>
            <a:ln w="12700">
              <a:solidFill>
                <a:srgbClr val="033251"/>
              </a:solidFill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F9EC908-3098-F3C7-774C-8FF0ACABF44A}"/>
              </a:ext>
            </a:extLst>
          </p:cNvPr>
          <p:cNvSpPr txBox="1"/>
          <p:nvPr/>
        </p:nvSpPr>
        <p:spPr>
          <a:xfrm>
            <a:off x="838199" y="4796305"/>
            <a:ext cx="26765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ubik" pitchFamily="2" charset="-79"/>
                <a:cs typeface="Rubik" pitchFamily="2" charset="-79"/>
              </a:rPr>
              <a:t>MAE 2024: 1.0057 </a:t>
            </a:r>
          </a:p>
          <a:p>
            <a:r>
              <a:rPr lang="en-US" dirty="0">
                <a:latin typeface="Rubik" pitchFamily="2" charset="-79"/>
                <a:cs typeface="Rubik" pitchFamily="2" charset="-79"/>
              </a:rPr>
              <a:t>Error &lt;= 1 class: 75.92 %</a:t>
            </a:r>
            <a:br>
              <a:rPr lang="en-US" dirty="0">
                <a:latin typeface="Rubik" pitchFamily="2" charset="-79"/>
                <a:cs typeface="Rubik" pitchFamily="2" charset="-79"/>
              </a:rPr>
            </a:br>
            <a:r>
              <a:rPr lang="en-US" dirty="0">
                <a:latin typeface="Rubik" pitchFamily="2" charset="-79"/>
                <a:cs typeface="Rubik" pitchFamily="2" charset="-79"/>
              </a:rPr>
              <a:t> </a:t>
            </a:r>
            <a:br>
              <a:rPr lang="en-US" dirty="0">
                <a:latin typeface="Rubik" pitchFamily="2" charset="-79"/>
                <a:cs typeface="Rubik" pitchFamily="2" charset="-79"/>
              </a:rPr>
            </a:br>
            <a:r>
              <a:rPr lang="en-US" dirty="0">
                <a:latin typeface="Rubik" pitchFamily="2" charset="-79"/>
                <a:cs typeface="Rubik" pitchFamily="2" charset="-79"/>
              </a:rPr>
              <a:t>min prediction: 1 </a:t>
            </a:r>
            <a:br>
              <a:rPr lang="en-US" dirty="0">
                <a:latin typeface="Rubik" pitchFamily="2" charset="-79"/>
                <a:cs typeface="Rubik" pitchFamily="2" charset="-79"/>
              </a:rPr>
            </a:br>
            <a:r>
              <a:rPr lang="en-US" dirty="0">
                <a:latin typeface="Rubik" pitchFamily="2" charset="-79"/>
                <a:cs typeface="Rubik" pitchFamily="2" charset="-79"/>
              </a:rPr>
              <a:t>max prediction: 8</a:t>
            </a:r>
          </a:p>
        </p:txBody>
      </p:sp>
    </p:spTree>
    <p:extLst>
      <p:ext uri="{BB962C8B-B14F-4D97-AF65-F5344CB8AC3E}">
        <p14:creationId xmlns:p14="http://schemas.microsoft.com/office/powerpoint/2010/main" val="25050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277D4-87AC-2AC7-AEB0-7ED7A89F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9;p29">
            <a:extLst>
              <a:ext uri="{FF2B5EF4-FFF2-40B4-BE49-F238E27FC236}">
                <a16:creationId xmlns:a16="http://schemas.microsoft.com/office/drawing/2014/main" id="{E2855DA6-EBF8-5553-016A-8FFCDF911C6D}"/>
              </a:ext>
            </a:extLst>
          </p:cNvPr>
          <p:cNvSpPr txBox="1">
            <a:spLocks/>
          </p:cNvSpPr>
          <p:nvPr/>
        </p:nvSpPr>
        <p:spPr>
          <a:xfrm>
            <a:off x="0" y="997992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DVI Model Explainability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0FDFE0-B383-EF3D-C986-3F767F425BDF}"/>
              </a:ext>
            </a:extLst>
          </p:cNvPr>
          <p:cNvSpPr txBox="1"/>
          <p:nvPr/>
        </p:nvSpPr>
        <p:spPr>
          <a:xfrm rot="16200000">
            <a:off x="-824799" y="2729724"/>
            <a:ext cx="211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Greece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5A8C1-E6AC-DF4A-E9F2-D2D519237379}"/>
              </a:ext>
            </a:extLst>
          </p:cNvPr>
          <p:cNvCxnSpPr>
            <a:cxnSpLocks/>
          </p:cNvCxnSpPr>
          <p:nvPr/>
        </p:nvCxnSpPr>
        <p:spPr>
          <a:xfrm>
            <a:off x="461665" y="4016188"/>
            <a:ext cx="86823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5C3119-81A6-60CA-69F3-4B43D592316B}"/>
              </a:ext>
            </a:extLst>
          </p:cNvPr>
          <p:cNvSpPr txBox="1"/>
          <p:nvPr/>
        </p:nvSpPr>
        <p:spPr>
          <a:xfrm rot="16200000">
            <a:off x="-824799" y="4840987"/>
            <a:ext cx="211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Cameroon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112FEB-88F8-EC3C-5B50-E1E723AD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95" y="4482365"/>
            <a:ext cx="2789203" cy="21503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424796-CF91-FDF7-9281-C199F5A0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61" y="4482365"/>
            <a:ext cx="2789203" cy="2150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470E9-FDC2-1C65-ED12-83EE8F4AF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927" y="4482365"/>
            <a:ext cx="2789203" cy="21532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1A42FF-1D00-DB01-535E-17A4FBA99ED2}"/>
              </a:ext>
            </a:extLst>
          </p:cNvPr>
          <p:cNvSpPr txBox="1"/>
          <p:nvPr/>
        </p:nvSpPr>
        <p:spPr>
          <a:xfrm>
            <a:off x="869576" y="4174588"/>
            <a:ext cx="242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ubik" pitchFamily="2" charset="-79"/>
                <a:cs typeface="Rubik" pitchFamily="2" charset="-79"/>
              </a:rPr>
              <a:t>Rainfall of Previous Month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FB877F-B26F-1869-77EA-24BA70BD539C}"/>
              </a:ext>
            </a:extLst>
          </p:cNvPr>
          <p:cNvSpPr txBox="1"/>
          <p:nvPr/>
        </p:nvSpPr>
        <p:spPr>
          <a:xfrm>
            <a:off x="3641242" y="4174588"/>
            <a:ext cx="242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ubik" pitchFamily="2" charset="-79"/>
                <a:cs typeface="Rubik" pitchFamily="2" charset="-79"/>
              </a:rPr>
              <a:t>NDVI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4B513E-1A7D-832A-69DD-420911107CC4}"/>
              </a:ext>
            </a:extLst>
          </p:cNvPr>
          <p:cNvSpPr txBox="1"/>
          <p:nvPr/>
        </p:nvSpPr>
        <p:spPr>
          <a:xfrm>
            <a:off x="6395371" y="4170077"/>
            <a:ext cx="246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ubik" pitchFamily="2" charset="-79"/>
                <a:cs typeface="Rubik" pitchFamily="2" charset="-79"/>
              </a:rPr>
              <a:t>Precipitation of Wettest Month</a:t>
            </a:r>
          </a:p>
        </p:txBody>
      </p:sp>
      <p:pic>
        <p:nvPicPr>
          <p:cNvPr id="27" name="Picture 26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62FDAE08-31FB-B6F2-9A54-888F581AB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77" y="1841057"/>
            <a:ext cx="2789203" cy="21721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62D39C-0816-6636-201A-1559921EE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798" y="1835490"/>
            <a:ext cx="2788815" cy="21718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EE31B4-148A-04FF-DF36-322EDE95C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613" y="1835490"/>
            <a:ext cx="2788815" cy="21718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72EBBCD-790E-9D47-5A87-2CB991D50CBD}"/>
              </a:ext>
            </a:extLst>
          </p:cNvPr>
          <p:cNvSpPr txBox="1"/>
          <p:nvPr/>
        </p:nvSpPr>
        <p:spPr>
          <a:xfrm>
            <a:off x="802113" y="1631814"/>
            <a:ext cx="242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ubik" pitchFamily="2" charset="-79"/>
                <a:cs typeface="Rubik" pitchFamily="2" charset="-79"/>
              </a:rPr>
              <a:t>Nightly Temperature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FCD516-7774-8420-E28E-7E8B7BF4FDE6}"/>
              </a:ext>
            </a:extLst>
          </p:cNvPr>
          <p:cNvSpPr txBox="1"/>
          <p:nvPr/>
        </p:nvSpPr>
        <p:spPr>
          <a:xfrm>
            <a:off x="3573779" y="1631814"/>
            <a:ext cx="242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ubik" pitchFamily="2" charset="-79"/>
                <a:cs typeface="Rubik" pitchFamily="2" charset="-79"/>
              </a:rPr>
              <a:t>Mean Elevation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3A11BF-499D-4D65-6665-010F60715C5D}"/>
              </a:ext>
            </a:extLst>
          </p:cNvPr>
          <p:cNvSpPr txBox="1"/>
          <p:nvPr/>
        </p:nvSpPr>
        <p:spPr>
          <a:xfrm>
            <a:off x="6327908" y="1627303"/>
            <a:ext cx="246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ubik" pitchFamily="2" charset="-79"/>
                <a:cs typeface="Rubik" pitchFamily="2" charset="-79"/>
              </a:rPr>
              <a:t>Acc Rainfall from January</a:t>
            </a:r>
          </a:p>
        </p:txBody>
      </p:sp>
    </p:spTree>
    <p:extLst>
      <p:ext uri="{BB962C8B-B14F-4D97-AF65-F5344CB8AC3E}">
        <p14:creationId xmlns:p14="http://schemas.microsoft.com/office/powerpoint/2010/main" val="8741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2D0EB-078C-B5A9-9B25-DAF89C51E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578E1-9B87-71A1-EFE4-C54FACA1DD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sp>
        <p:nvSpPr>
          <p:cNvPr id="4" name="Google Shape;132;p18">
            <a:extLst>
              <a:ext uri="{FF2B5EF4-FFF2-40B4-BE49-F238E27FC236}">
                <a16:creationId xmlns:a16="http://schemas.microsoft.com/office/drawing/2014/main" id="{41728879-7DF1-D544-864E-7A45CB425256}"/>
              </a:ext>
            </a:extLst>
          </p:cNvPr>
          <p:cNvSpPr txBox="1">
            <a:spLocks/>
          </p:cNvSpPr>
          <p:nvPr/>
        </p:nvSpPr>
        <p:spPr>
          <a:xfrm>
            <a:off x="4300150" y="995434"/>
            <a:ext cx="4843849" cy="106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EYWA as an AAS in </a:t>
            </a:r>
            <a:r>
              <a:rPr lang="en-US" sz="3400" dirty="0" err="1">
                <a:latin typeface="Rubik"/>
                <a:ea typeface="Rubik"/>
                <a:cs typeface="Rubik"/>
                <a:sym typeface="Rubik"/>
              </a:rPr>
              <a:t>DestinE</a:t>
            </a:r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 platform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FA8959-2CCE-518E-8ACF-5DCEFB14A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6" y="992971"/>
            <a:ext cx="4373592" cy="5865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65DC0-0BDF-0D5B-8990-C6CC2C0A769B}"/>
              </a:ext>
            </a:extLst>
          </p:cNvPr>
          <p:cNvSpPr txBox="1"/>
          <p:nvPr/>
        </p:nvSpPr>
        <p:spPr>
          <a:xfrm>
            <a:off x="4531743" y="2748912"/>
            <a:ext cx="452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ubik" pitchFamily="2" charset="-79"/>
                <a:cs typeface="Rubik" pitchFamily="2" charset="-79"/>
              </a:rPr>
              <a:t>EYWA continues to be </a:t>
            </a:r>
            <a:r>
              <a:rPr lang="en-US" sz="1800" b="1" dirty="0">
                <a:latin typeface="Rubik" pitchFamily="2" charset="-79"/>
                <a:cs typeface="Rubik" pitchFamily="2" charset="-79"/>
              </a:rPr>
              <a:t>operational</a:t>
            </a:r>
            <a:r>
              <a:rPr lang="en-US" sz="1800" dirty="0">
                <a:latin typeface="Rubik" pitchFamily="2" charset="-79"/>
                <a:cs typeface="Rubik" pitchFamily="2" charset="-79"/>
              </a:rPr>
              <a:t/>
            </a:r>
            <a:br>
              <a:rPr lang="en-US" sz="1800" dirty="0">
                <a:latin typeface="Rubik" pitchFamily="2" charset="-79"/>
                <a:cs typeface="Rubik" pitchFamily="2" charset="-79"/>
              </a:rPr>
            </a:br>
            <a:endParaRPr lang="en-US" sz="1800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Rubik" pitchFamily="2" charset="-79"/>
                <a:cs typeface="Rubik" pitchFamily="2" charset="-79"/>
              </a:rPr>
              <a:t>CONOPS</a:t>
            </a:r>
            <a:r>
              <a:rPr lang="en-US" sz="1800" dirty="0">
                <a:latin typeface="Rubik" pitchFamily="2" charset="-79"/>
                <a:cs typeface="Rubik" pitchFamily="2" charset="-79"/>
              </a:rPr>
              <a:t> - Early Warning System for Mosquito Borne Diseases Advanced Application: </a:t>
            </a:r>
            <a:r>
              <a:rPr lang="en-US" sz="1800" dirty="0">
                <a:solidFill>
                  <a:srgbClr val="00B050"/>
                </a:solidFill>
                <a:latin typeface="Rubik" pitchFamily="2" charset="-79"/>
                <a:cs typeface="Rubik" pitchFamily="2" charset="-79"/>
              </a:rPr>
              <a:t>In development</a:t>
            </a:r>
            <a:br>
              <a:rPr lang="en-US" sz="1800" dirty="0">
                <a:solidFill>
                  <a:srgbClr val="00B050"/>
                </a:solidFill>
                <a:latin typeface="Rubik" pitchFamily="2" charset="-79"/>
                <a:cs typeface="Rubik" pitchFamily="2" charset="-79"/>
              </a:rPr>
            </a:br>
            <a:endParaRPr lang="en-US" sz="1800" dirty="0">
              <a:solidFill>
                <a:srgbClr val="00B050"/>
              </a:solidFill>
              <a:latin typeface="Rubik" pitchFamily="2" charset="-79"/>
              <a:cs typeface="Rubik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CONOPS will be the </a:t>
            </a:r>
            <a:r>
              <a:rPr lang="en-US" sz="1800" b="1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continuation of EYWA</a:t>
            </a:r>
            <a:r>
              <a:rPr lang="en-US" sz="180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 and will predict </a:t>
            </a:r>
            <a:r>
              <a:rPr lang="en-US" sz="1800" u="sng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mosquito populations</a:t>
            </a:r>
            <a:r>
              <a:rPr lang="en-US" sz="180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 and the associated </a:t>
            </a:r>
            <a:r>
              <a:rPr lang="en-US" sz="1800" u="sng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risk of mosquito-borne diseases</a:t>
            </a:r>
            <a:r>
              <a:rPr lang="en-US" sz="180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68BB80-B462-3159-C18B-B277C1C7267E}"/>
              </a:ext>
            </a:extLst>
          </p:cNvPr>
          <p:cNvGrpSpPr/>
          <p:nvPr/>
        </p:nvGrpSpPr>
        <p:grpSpPr>
          <a:xfrm>
            <a:off x="6063673" y="6017504"/>
            <a:ext cx="2856416" cy="670225"/>
            <a:chOff x="5976584" y="87474"/>
            <a:chExt cx="2856416" cy="670225"/>
          </a:xfrm>
        </p:grpSpPr>
        <p:pic>
          <p:nvPicPr>
            <p:cNvPr id="5" name="Google Shape;61;p9">
              <a:extLst>
                <a:ext uri="{FF2B5EF4-FFF2-40B4-BE49-F238E27FC236}">
                  <a16:creationId xmlns:a16="http://schemas.microsoft.com/office/drawing/2014/main" id="{59DD541A-338F-D878-DE9E-4C7F28B7E76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76584" y="115059"/>
              <a:ext cx="1795815" cy="547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48;p1">
              <a:extLst>
                <a:ext uri="{FF2B5EF4-FFF2-40B4-BE49-F238E27FC236}">
                  <a16:creationId xmlns:a16="http://schemas.microsoft.com/office/drawing/2014/main" id="{99450387-F126-7AA0-30E4-739E79F57F6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21678" y="87474"/>
              <a:ext cx="1311322" cy="6702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5320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06163-F075-53ED-DD97-33BFF54CBC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sp>
        <p:nvSpPr>
          <p:cNvPr id="6" name="Google Shape;132;p18">
            <a:extLst>
              <a:ext uri="{FF2B5EF4-FFF2-40B4-BE49-F238E27FC236}">
                <a16:creationId xmlns:a16="http://schemas.microsoft.com/office/drawing/2014/main" id="{5966FEF0-0459-972E-3D4B-E912392821F0}"/>
              </a:ext>
            </a:extLst>
          </p:cNvPr>
          <p:cNvSpPr txBox="1">
            <a:spLocks/>
          </p:cNvSpPr>
          <p:nvPr/>
        </p:nvSpPr>
        <p:spPr>
          <a:xfrm>
            <a:off x="0" y="995434"/>
            <a:ext cx="9144000" cy="69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Conclusion and 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FECAC-C1F0-71E2-ABF0-F00E6FF38A9E}"/>
              </a:ext>
            </a:extLst>
          </p:cNvPr>
          <p:cNvSpPr txBox="1"/>
          <p:nvPr/>
        </p:nvSpPr>
        <p:spPr>
          <a:xfrm>
            <a:off x="849086" y="2099681"/>
            <a:ext cx="78377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Rubik" pitchFamily="2" charset="-79"/>
                <a:cs typeface="Rubik" pitchFamily="2" charset="-79"/>
              </a:rPr>
              <a:t>High-resolution, interpretable EWS</a:t>
            </a:r>
            <a:br>
              <a:rPr lang="en-US" sz="2200" dirty="0">
                <a:latin typeface="Rubik" pitchFamily="2" charset="-79"/>
                <a:cs typeface="Rubik" pitchFamily="2" charset="-79"/>
              </a:rPr>
            </a:br>
            <a:endParaRPr lang="en-US" sz="2200" dirty="0">
              <a:latin typeface="Rubik" pitchFamily="2" charset="-79"/>
              <a:cs typeface="Rubik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Rubik" pitchFamily="2" charset="-79"/>
                <a:cs typeface="Rubik" pitchFamily="2" charset="-79"/>
              </a:rPr>
              <a:t>Combines Earth Observation, with entomological and epidemiological data</a:t>
            </a:r>
            <a:br>
              <a:rPr lang="en-US" sz="2200" dirty="0">
                <a:latin typeface="Rubik" pitchFamily="2" charset="-79"/>
                <a:cs typeface="Rubik" pitchFamily="2" charset="-79"/>
              </a:rPr>
            </a:br>
            <a:endParaRPr lang="en-US" sz="2200" dirty="0">
              <a:latin typeface="Rubik" pitchFamily="2" charset="-79"/>
              <a:cs typeface="Rubik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Rubik" pitchFamily="2" charset="-79"/>
                <a:cs typeface="Rubik" pitchFamily="2" charset="-79"/>
              </a:rPr>
              <a:t>SHAP enables trust and actionable insights for public health</a:t>
            </a:r>
            <a:br>
              <a:rPr lang="en-US" sz="2200" dirty="0">
                <a:latin typeface="Rubik" pitchFamily="2" charset="-79"/>
                <a:cs typeface="Rubik" pitchFamily="2" charset="-79"/>
              </a:rPr>
            </a:br>
            <a:endParaRPr lang="en-US" sz="2200" dirty="0">
              <a:latin typeface="Rubik" pitchFamily="2" charset="-79"/>
              <a:cs typeface="Rubik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Rubik" pitchFamily="2" charset="-79"/>
                <a:cs typeface="Rubik" pitchFamily="2" charset="-79"/>
              </a:rPr>
              <a:t>Scalable to address various mosquito-borne diseases and geographies</a:t>
            </a:r>
          </a:p>
          <a:p>
            <a:endParaRPr lang="en-US" sz="2400" dirty="0">
              <a:latin typeface="Rubik" pitchFamily="2" charset="-79"/>
              <a:cs typeface="Rubik" pitchFamily="2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2ED5A9-70E7-601E-D0D7-F8F2E4FB289F}"/>
              </a:ext>
            </a:extLst>
          </p:cNvPr>
          <p:cNvGrpSpPr/>
          <p:nvPr/>
        </p:nvGrpSpPr>
        <p:grpSpPr>
          <a:xfrm>
            <a:off x="6063673" y="6017504"/>
            <a:ext cx="2856416" cy="670225"/>
            <a:chOff x="5976584" y="87474"/>
            <a:chExt cx="2856416" cy="670225"/>
          </a:xfrm>
        </p:grpSpPr>
        <p:pic>
          <p:nvPicPr>
            <p:cNvPr id="4" name="Google Shape;61;p9">
              <a:extLst>
                <a:ext uri="{FF2B5EF4-FFF2-40B4-BE49-F238E27FC236}">
                  <a16:creationId xmlns:a16="http://schemas.microsoft.com/office/drawing/2014/main" id="{D210AC07-DDA5-3931-4D46-BD14E9E8F7C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76584" y="115059"/>
              <a:ext cx="1795815" cy="547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48;p1">
              <a:extLst>
                <a:ext uri="{FF2B5EF4-FFF2-40B4-BE49-F238E27FC236}">
                  <a16:creationId xmlns:a16="http://schemas.microsoft.com/office/drawing/2014/main" id="{B5ADA162-0D2A-BB48-F4C8-0B398B9F00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21678" y="87474"/>
              <a:ext cx="1311322" cy="6702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0178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2c1b2cebe8c_0_3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697" y="2202123"/>
            <a:ext cx="3337849" cy="131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2c1b2cebe8c_0_3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8276" y="2202123"/>
            <a:ext cx="3734123" cy="131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2c1b2cebe8c_0_3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560" y="3861605"/>
            <a:ext cx="3924640" cy="125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2c1b2cebe8c_0_3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1371" y="3861605"/>
            <a:ext cx="4334130" cy="12181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016207-ED99-E683-48DC-E1FA8933590D}"/>
              </a:ext>
            </a:extLst>
          </p:cNvPr>
          <p:cNvGrpSpPr/>
          <p:nvPr/>
        </p:nvGrpSpPr>
        <p:grpSpPr>
          <a:xfrm>
            <a:off x="6063673" y="6017504"/>
            <a:ext cx="2856416" cy="670225"/>
            <a:chOff x="5976584" y="87474"/>
            <a:chExt cx="2856416" cy="670225"/>
          </a:xfrm>
        </p:grpSpPr>
        <p:pic>
          <p:nvPicPr>
            <p:cNvPr id="4" name="Google Shape;61;p9">
              <a:extLst>
                <a:ext uri="{FF2B5EF4-FFF2-40B4-BE49-F238E27FC236}">
                  <a16:creationId xmlns:a16="http://schemas.microsoft.com/office/drawing/2014/main" id="{BE60BED5-3D68-FF53-4ABF-F072063CB3B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76584" y="115059"/>
              <a:ext cx="1795815" cy="547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48;p1">
              <a:extLst>
                <a:ext uri="{FF2B5EF4-FFF2-40B4-BE49-F238E27FC236}">
                  <a16:creationId xmlns:a16="http://schemas.microsoft.com/office/drawing/2014/main" id="{77554B38-1031-5AD5-EAF8-B60E8FFE50B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521678" y="87474"/>
              <a:ext cx="1311322" cy="670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132;p18">
            <a:extLst>
              <a:ext uri="{FF2B5EF4-FFF2-40B4-BE49-F238E27FC236}">
                <a16:creationId xmlns:a16="http://schemas.microsoft.com/office/drawing/2014/main" id="{9D00636B-6986-C516-2298-F1D078A00D86}"/>
              </a:ext>
            </a:extLst>
          </p:cNvPr>
          <p:cNvSpPr txBox="1">
            <a:spLocks/>
          </p:cNvSpPr>
          <p:nvPr/>
        </p:nvSpPr>
        <p:spPr>
          <a:xfrm>
            <a:off x="0" y="995434"/>
            <a:ext cx="9144000" cy="69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Scientific Publications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>
          <a:extLst>
            <a:ext uri="{FF2B5EF4-FFF2-40B4-BE49-F238E27FC236}">
              <a16:creationId xmlns:a16="http://schemas.microsoft.com/office/drawing/2014/main" id="{87C613A5-6470-B2A1-BE5F-DADB87E6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82F911-014E-44F3-44DC-DED31D3E3DFE}"/>
              </a:ext>
            </a:extLst>
          </p:cNvPr>
          <p:cNvGrpSpPr/>
          <p:nvPr/>
        </p:nvGrpSpPr>
        <p:grpSpPr>
          <a:xfrm>
            <a:off x="0" y="986118"/>
            <a:ext cx="9144000" cy="5871882"/>
            <a:chOff x="0" y="986118"/>
            <a:chExt cx="9144000" cy="58718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F2131C-49FB-81EE-6DDC-2E4A83A6F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86118"/>
              <a:ext cx="9144000" cy="5871882"/>
            </a:xfrm>
            <a:prstGeom prst="rect">
              <a:avLst/>
            </a:prstGeom>
          </p:spPr>
        </p:pic>
        <p:sp>
          <p:nvSpPr>
            <p:cNvPr id="9" name="Google Shape;330;p37">
              <a:extLst>
                <a:ext uri="{FF2B5EF4-FFF2-40B4-BE49-F238E27FC236}">
                  <a16:creationId xmlns:a16="http://schemas.microsoft.com/office/drawing/2014/main" id="{44F849D5-1619-6AB8-61EA-13E1F1069445}"/>
                </a:ext>
              </a:extLst>
            </p:cNvPr>
            <p:cNvSpPr txBox="1">
              <a:spLocks/>
            </p:cNvSpPr>
            <p:nvPr/>
          </p:nvSpPr>
          <p:spPr>
            <a:xfrm>
              <a:off x="324358" y="1094452"/>
              <a:ext cx="5368229" cy="737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r>
                <a:rPr lang="en-US" sz="3200" b="1" dirty="0">
                  <a:solidFill>
                    <a:srgbClr val="2C5FAB"/>
                  </a:solidFill>
                  <a:latin typeface="Andis" panose="00000500000000000000" pitchFamily="50" charset="0"/>
                  <a:ea typeface="Rubik"/>
                  <a:cs typeface="Rubik"/>
                  <a:sym typeface="Rubik"/>
                </a:rPr>
                <a:t>Thank you for your attention!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97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>
          <a:extLst>
            <a:ext uri="{FF2B5EF4-FFF2-40B4-BE49-F238E27FC236}">
              <a16:creationId xmlns:a16="http://schemas.microsoft.com/office/drawing/2014/main" id="{C9FD171B-0921-CA80-0A03-AFE171251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;p17">
            <a:extLst>
              <a:ext uri="{FF2B5EF4-FFF2-40B4-BE49-F238E27FC236}">
                <a16:creationId xmlns:a16="http://schemas.microsoft.com/office/drawing/2014/main" id="{AA693794-6E66-3A97-62AD-F22CD6D81CB6}"/>
              </a:ext>
            </a:extLst>
          </p:cNvPr>
          <p:cNvSpPr txBox="1">
            <a:spLocks/>
          </p:cNvSpPr>
          <p:nvPr/>
        </p:nvSpPr>
        <p:spPr>
          <a:xfrm>
            <a:off x="0" y="979575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Background and Motivation for EYWA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CF1BA-D731-A56C-C71F-39CBDEE4FFAE}"/>
              </a:ext>
            </a:extLst>
          </p:cNvPr>
          <p:cNvSpPr txBox="1"/>
          <p:nvPr/>
        </p:nvSpPr>
        <p:spPr>
          <a:xfrm>
            <a:off x="-38101" y="2399767"/>
            <a:ext cx="48364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ubik" pitchFamily="2" charset="-79"/>
                <a:cs typeface="Rubik" pitchFamily="2" charset="-79"/>
              </a:rPr>
              <a:t>Vector-Borne Diseases account for 17% of global infectious diseases and cause 700.000 deaths annually</a:t>
            </a:r>
            <a:br>
              <a:rPr lang="en-US" sz="1600" dirty="0">
                <a:latin typeface="Rubik" pitchFamily="2" charset="-79"/>
                <a:cs typeface="Rubik" pitchFamily="2" charset="-79"/>
              </a:rPr>
            </a:br>
            <a:endParaRPr lang="en-US" sz="1600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ubik" pitchFamily="2" charset="-79"/>
                <a:cs typeface="Rubik" pitchFamily="2" charset="-79"/>
              </a:rPr>
              <a:t> Climate change, unplanned urbanization, and increased mobility are reshaping disease vector distributions.</a:t>
            </a:r>
            <a:br>
              <a:rPr lang="en-US" sz="1600" dirty="0">
                <a:latin typeface="Rubik" pitchFamily="2" charset="-79"/>
                <a:cs typeface="Rubik" pitchFamily="2" charset="-79"/>
              </a:rPr>
            </a:br>
            <a:endParaRPr lang="en-US" sz="1600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ubik" pitchFamily="2" charset="-79"/>
                <a:cs typeface="Rubik" pitchFamily="2" charset="-79"/>
              </a:rPr>
              <a:t>Amongst vectors, </a:t>
            </a:r>
            <a:r>
              <a:rPr lang="en-US" sz="1600" b="1" dirty="0">
                <a:latin typeface="Rubik" pitchFamily="2" charset="-79"/>
                <a:cs typeface="Rubik" pitchFamily="2" charset="-79"/>
              </a:rPr>
              <a:t>mosquitoes</a:t>
            </a:r>
            <a:r>
              <a:rPr lang="en-US" sz="1600" dirty="0">
                <a:latin typeface="Rubik" pitchFamily="2" charset="-79"/>
                <a:cs typeface="Rubik" pitchFamily="2" charset="-79"/>
              </a:rPr>
              <a:t> transmit the </a:t>
            </a:r>
            <a:r>
              <a:rPr lang="en-US" sz="1600" b="1" dirty="0">
                <a:latin typeface="Rubik" pitchFamily="2" charset="-79"/>
                <a:cs typeface="Rubik" pitchFamily="2" charset="-79"/>
              </a:rPr>
              <a:t>deadliest</a:t>
            </a:r>
            <a:r>
              <a:rPr lang="en-US" sz="1600" dirty="0">
                <a:latin typeface="Rubik" pitchFamily="2" charset="-79"/>
                <a:cs typeface="Rubik" pitchFamily="2" charset="-79"/>
              </a:rPr>
              <a:t> diseases → West Nile virus, Malaria, Zika, Dengue, Chikungunya - </a:t>
            </a:r>
            <a:r>
              <a:rPr lang="en-US" sz="1600" dirty="0">
                <a:cs typeface="Rubik" pitchFamily="2" charset="-79"/>
                <a:sym typeface="Gill Sans"/>
              </a:rPr>
              <a:t>Malaria, most lethal for kids aged under five in the sub-Saharan regions.</a:t>
            </a:r>
            <a:endParaRPr lang="en-US" sz="1600" dirty="0">
              <a:latin typeface="Rubik" pitchFamily="2" charset="-79"/>
              <a:cs typeface="Rubik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48C1C698-322A-C173-9A5B-F7AE074A3611}"/>
              </a:ext>
            </a:extLst>
          </p:cNvPr>
          <p:cNvSpPr/>
          <p:nvPr/>
        </p:nvSpPr>
        <p:spPr>
          <a:xfrm>
            <a:off x="4618743" y="2241177"/>
            <a:ext cx="797859" cy="3974566"/>
          </a:xfrm>
          <a:prstGeom prst="rightBrace">
            <a:avLst>
              <a:gd name="adj1" fmla="val 58265"/>
              <a:gd name="adj2" fmla="val 4884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D07CEA-05EB-9A5C-B3A0-BCFCE8E33C9A}"/>
              </a:ext>
            </a:extLst>
          </p:cNvPr>
          <p:cNvSpPr txBox="1"/>
          <p:nvPr/>
        </p:nvSpPr>
        <p:spPr>
          <a:xfrm>
            <a:off x="5630795" y="2086815"/>
            <a:ext cx="3290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Rubik" pitchFamily="2" charset="-79"/>
                <a:cs typeface="Rubik" pitchFamily="2" charset="-79"/>
              </a:rPr>
              <a:t>Accurate</a:t>
            </a:r>
            <a:r>
              <a:rPr lang="en-US" sz="1800" dirty="0">
                <a:latin typeface="Rubik" pitchFamily="2" charset="-79"/>
                <a:cs typeface="Rubik" pitchFamily="2" charset="-79"/>
              </a:rPr>
              <a:t> and </a:t>
            </a:r>
            <a:r>
              <a:rPr lang="en-US" sz="1800" b="1" dirty="0">
                <a:latin typeface="Rubik" pitchFamily="2" charset="-79"/>
                <a:cs typeface="Rubik" pitchFamily="2" charset="-79"/>
              </a:rPr>
              <a:t>interpretable</a:t>
            </a:r>
            <a:r>
              <a:rPr lang="en-US" sz="1800" dirty="0">
                <a:latin typeface="Rubik" pitchFamily="2" charset="-79"/>
                <a:cs typeface="Rubik" pitchFamily="2" charset="-79"/>
              </a:rPr>
              <a:t> </a:t>
            </a:r>
            <a:r>
              <a:rPr lang="en-US" sz="1800" u="sng" dirty="0">
                <a:latin typeface="Rubik" pitchFamily="2" charset="-79"/>
                <a:cs typeface="Rubik" pitchFamily="2" charset="-79"/>
              </a:rPr>
              <a:t>mosquito and disease prediction maps </a:t>
            </a:r>
            <a:r>
              <a:rPr lang="en-US" sz="1800" dirty="0">
                <a:latin typeface="Rubik" pitchFamily="2" charset="-79"/>
                <a:cs typeface="Rubik" pitchFamily="2" charset="-79"/>
              </a:rPr>
              <a:t>are essential for mitigating the effect of Mosquito-Borne Diseases.</a:t>
            </a:r>
          </a:p>
        </p:txBody>
      </p:sp>
      <p:pic>
        <p:nvPicPr>
          <p:cNvPr id="43" name="Google Shape;43;p2"/>
          <p:cNvPicPr preferRelativeResize="0">
            <a:picLocks noChangeAspect="1"/>
          </p:cNvPicPr>
          <p:nvPr/>
        </p:nvPicPr>
        <p:blipFill>
          <a:blip r:embed="rId3" cstate="email">
            <a:alphaModFix/>
          </a:blip>
          <a:stretch>
            <a:fillRect/>
          </a:stretch>
        </p:blipFill>
        <p:spPr>
          <a:xfrm>
            <a:off x="5448299" y="3907046"/>
            <a:ext cx="3734244" cy="21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2C10BB-54AA-0B2F-B208-043B776496CE}"/>
              </a:ext>
            </a:extLst>
          </p:cNvPr>
          <p:cNvGrpSpPr/>
          <p:nvPr/>
        </p:nvGrpSpPr>
        <p:grpSpPr>
          <a:xfrm>
            <a:off x="6063673" y="6104592"/>
            <a:ext cx="2856416" cy="670225"/>
            <a:chOff x="5976584" y="87474"/>
            <a:chExt cx="2856416" cy="670225"/>
          </a:xfrm>
        </p:grpSpPr>
        <p:pic>
          <p:nvPicPr>
            <p:cNvPr id="6" name="Google Shape;61;p9">
              <a:extLst>
                <a:ext uri="{FF2B5EF4-FFF2-40B4-BE49-F238E27FC236}">
                  <a16:creationId xmlns:a16="http://schemas.microsoft.com/office/drawing/2014/main" id="{542FD751-7405-22B5-5A2C-2FBFC706681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76584" y="115059"/>
              <a:ext cx="1795815" cy="547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48;p1">
              <a:extLst>
                <a:ext uri="{FF2B5EF4-FFF2-40B4-BE49-F238E27FC236}">
                  <a16:creationId xmlns:a16="http://schemas.microsoft.com/office/drawing/2014/main" id="{E7D9C913-1D88-C082-977A-AA67B0C17FD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21678" y="87474"/>
              <a:ext cx="1311322" cy="6702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72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C3654-9195-1BAE-DD7A-0891A922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2;p18">
            <a:extLst>
              <a:ext uri="{FF2B5EF4-FFF2-40B4-BE49-F238E27FC236}">
                <a16:creationId xmlns:a16="http://schemas.microsoft.com/office/drawing/2014/main" id="{EEF86713-DBDA-5FE2-FC5A-D3EF556407F1}"/>
              </a:ext>
            </a:extLst>
          </p:cNvPr>
          <p:cNvSpPr txBox="1">
            <a:spLocks/>
          </p:cNvSpPr>
          <p:nvPr/>
        </p:nvSpPr>
        <p:spPr>
          <a:xfrm>
            <a:off x="0" y="848473"/>
            <a:ext cx="9144000" cy="70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The EYWA journey up to date… in a nutshell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30EFB8-668E-548D-40B3-88E85B084B7F}"/>
              </a:ext>
            </a:extLst>
          </p:cNvPr>
          <p:cNvGrpSpPr/>
          <p:nvPr/>
        </p:nvGrpSpPr>
        <p:grpSpPr>
          <a:xfrm>
            <a:off x="517322" y="3347449"/>
            <a:ext cx="8109356" cy="174170"/>
            <a:chOff x="577444" y="3803365"/>
            <a:chExt cx="8109356" cy="17417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F2D7932-762E-6438-27F6-7BD8FDE1B65C}"/>
                </a:ext>
              </a:extLst>
            </p:cNvPr>
            <p:cNvCxnSpPr>
              <a:cxnSpLocks/>
              <a:stCxn id="8" idx="6"/>
              <a:endCxn id="10" idx="2"/>
            </p:cNvCxnSpPr>
            <p:nvPr/>
          </p:nvCxnSpPr>
          <p:spPr>
            <a:xfrm>
              <a:off x="751614" y="3890450"/>
              <a:ext cx="776101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2C85747-0036-D7FD-36A7-419AE3659D18}"/>
                </a:ext>
              </a:extLst>
            </p:cNvPr>
            <p:cNvSpPr/>
            <p:nvPr/>
          </p:nvSpPr>
          <p:spPr>
            <a:xfrm>
              <a:off x="577444" y="3803365"/>
              <a:ext cx="174170" cy="1741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1A53AA5-46EE-16CD-F7C6-24405F4BF704}"/>
                </a:ext>
              </a:extLst>
            </p:cNvPr>
            <p:cNvSpPr/>
            <p:nvPr/>
          </p:nvSpPr>
          <p:spPr>
            <a:xfrm>
              <a:off x="8512630" y="3803365"/>
              <a:ext cx="174170" cy="1741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E2F0FE4-7A8F-D18B-D104-09069C3DC30A}"/>
                </a:ext>
              </a:extLst>
            </p:cNvPr>
            <p:cNvSpPr/>
            <p:nvPr/>
          </p:nvSpPr>
          <p:spPr>
            <a:xfrm>
              <a:off x="3757024" y="3803365"/>
              <a:ext cx="174170" cy="1741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D6D6193-E061-8EBB-37D6-A16281004E78}"/>
                </a:ext>
              </a:extLst>
            </p:cNvPr>
            <p:cNvSpPr/>
            <p:nvPr/>
          </p:nvSpPr>
          <p:spPr>
            <a:xfrm>
              <a:off x="2167234" y="3803365"/>
              <a:ext cx="174170" cy="1741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9B06BB3-8F26-E561-98BC-F74031DDAF2F}"/>
                </a:ext>
              </a:extLst>
            </p:cNvPr>
            <p:cNvSpPr/>
            <p:nvPr/>
          </p:nvSpPr>
          <p:spPr>
            <a:xfrm>
              <a:off x="5342226" y="3803365"/>
              <a:ext cx="174170" cy="1741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5BCE6C-932F-0826-D35A-E2DEFB8C4A13}"/>
                </a:ext>
              </a:extLst>
            </p:cNvPr>
            <p:cNvSpPr/>
            <p:nvPr/>
          </p:nvSpPr>
          <p:spPr>
            <a:xfrm>
              <a:off x="6927428" y="3803365"/>
              <a:ext cx="174170" cy="1741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484511E-E1B2-2B30-EBDE-A2F3FD890A02}"/>
              </a:ext>
            </a:extLst>
          </p:cNvPr>
          <p:cNvSpPr txBox="1"/>
          <p:nvPr/>
        </p:nvSpPr>
        <p:spPr>
          <a:xfrm>
            <a:off x="313054" y="3083214"/>
            <a:ext cx="58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cs typeface="Rubik" pitchFamily="2" charset="-79"/>
              </a:rPr>
              <a:t>2020</a:t>
            </a:r>
            <a:endParaRPr lang="en-US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0F853-0A3D-C887-D671-3B43E69D7340}"/>
              </a:ext>
            </a:extLst>
          </p:cNvPr>
          <p:cNvSpPr txBox="1"/>
          <p:nvPr/>
        </p:nvSpPr>
        <p:spPr>
          <a:xfrm>
            <a:off x="1902844" y="3521619"/>
            <a:ext cx="58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cs typeface="Rubik" pitchFamily="2" charset="-79"/>
              </a:rPr>
              <a:t>202</a:t>
            </a:r>
            <a:r>
              <a:rPr lang="en-US" b="1" dirty="0">
                <a:cs typeface="Rubik" pitchFamily="2" charset="-79"/>
              </a:rPr>
              <a:t>1</a:t>
            </a:r>
            <a:endParaRPr lang="en-US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EC627E-352A-5D5D-B864-A0FA9B9B4F77}"/>
              </a:ext>
            </a:extLst>
          </p:cNvPr>
          <p:cNvSpPr txBox="1"/>
          <p:nvPr/>
        </p:nvSpPr>
        <p:spPr>
          <a:xfrm>
            <a:off x="3492634" y="3083214"/>
            <a:ext cx="58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cs typeface="Rubik" pitchFamily="2" charset="-79"/>
              </a:rPr>
              <a:t>202</a:t>
            </a:r>
            <a:r>
              <a:rPr lang="en-US" b="1" dirty="0">
                <a:cs typeface="Rubik" pitchFamily="2" charset="-79"/>
              </a:rPr>
              <a:t>2</a:t>
            </a:r>
            <a:endParaRPr lang="en-US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BCE627-4859-9CCB-BE0C-B59839743120}"/>
              </a:ext>
            </a:extLst>
          </p:cNvPr>
          <p:cNvSpPr txBox="1"/>
          <p:nvPr/>
        </p:nvSpPr>
        <p:spPr>
          <a:xfrm>
            <a:off x="5099643" y="3521618"/>
            <a:ext cx="58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cs typeface="Rubik" pitchFamily="2" charset="-79"/>
              </a:rPr>
              <a:t>202</a:t>
            </a:r>
            <a:r>
              <a:rPr lang="en-US" b="1" dirty="0">
                <a:cs typeface="Rubik" pitchFamily="2" charset="-79"/>
              </a:rPr>
              <a:t>3</a:t>
            </a:r>
            <a:endParaRPr lang="en-US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47CEA-74CA-7D96-2DAC-77CDEC7E5339}"/>
              </a:ext>
            </a:extLst>
          </p:cNvPr>
          <p:cNvSpPr txBox="1"/>
          <p:nvPr/>
        </p:nvSpPr>
        <p:spPr>
          <a:xfrm>
            <a:off x="6663038" y="3083214"/>
            <a:ext cx="58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cs typeface="Rubik" pitchFamily="2" charset="-79"/>
              </a:rPr>
              <a:t>202</a:t>
            </a:r>
            <a:r>
              <a:rPr lang="en-US" b="1" dirty="0">
                <a:cs typeface="Rubik" pitchFamily="2" charset="-79"/>
              </a:rPr>
              <a:t>4</a:t>
            </a:r>
            <a:endParaRPr lang="en-US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931668-FC68-BE70-639F-EFB05096E8BF}"/>
              </a:ext>
            </a:extLst>
          </p:cNvPr>
          <p:cNvSpPr txBox="1"/>
          <p:nvPr/>
        </p:nvSpPr>
        <p:spPr>
          <a:xfrm>
            <a:off x="8248240" y="3521618"/>
            <a:ext cx="58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cs typeface="Rubik" pitchFamily="2" charset="-79"/>
              </a:rPr>
              <a:t>202</a:t>
            </a:r>
            <a:r>
              <a:rPr lang="en-US" b="1" dirty="0">
                <a:cs typeface="Rubik" pitchFamily="2" charset="-79"/>
              </a:rPr>
              <a:t>5</a:t>
            </a:r>
            <a:endParaRPr lang="en-US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EBDE89-3C14-4517-7EBF-57C06FC63C40}"/>
              </a:ext>
            </a:extLst>
          </p:cNvPr>
          <p:cNvSpPr txBox="1"/>
          <p:nvPr/>
        </p:nvSpPr>
        <p:spPr>
          <a:xfrm>
            <a:off x="68366" y="3965209"/>
            <a:ext cx="1654787" cy="127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11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Two years of thorough research (2018-2020) gave rise to EYWA operations in 5 regions of 2 European Countries (Greece/Italy)</a:t>
            </a:r>
            <a:endParaRPr lang="en-US" sz="1100" dirty="0">
              <a:effectLst/>
              <a:latin typeface="Rubik" pitchFamily="2" charset="-79"/>
              <a:cs typeface="Rubik" pitchFamily="2" charset="-79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931E1B-37F2-F9D9-881A-88FD8C8743F0}"/>
              </a:ext>
            </a:extLst>
          </p:cNvPr>
          <p:cNvSpPr txBox="1"/>
          <p:nvPr/>
        </p:nvSpPr>
        <p:spPr>
          <a:xfrm>
            <a:off x="1310733" y="1878056"/>
            <a:ext cx="1766928" cy="938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11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EYWA expanded to include 10 regions in 5 European Countries (France, Germany, Greece, Italy, Serbia)</a:t>
            </a:r>
            <a:endParaRPr lang="en-US" sz="1100" dirty="0">
              <a:effectLst/>
              <a:latin typeface="Rubik" pitchFamily="2" charset="-79"/>
              <a:cs typeface="Rubik" pitchFamily="2" charset="-79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DD529E-6F7A-F67F-54CD-098FAD8F49B5}"/>
              </a:ext>
            </a:extLst>
          </p:cNvPr>
          <p:cNvSpPr txBox="1"/>
          <p:nvPr/>
        </p:nvSpPr>
        <p:spPr>
          <a:xfrm>
            <a:off x="2764252" y="3965209"/>
            <a:ext cx="203947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11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EYWA wins the 1st EIC Horizon Prize on Early Warning for Epidemics &amp;</a:t>
            </a:r>
            <a:endParaRPr lang="en-US" sz="1100" dirty="0">
              <a:effectLst/>
              <a:latin typeface="Rubik" pitchFamily="2" charset="-79"/>
              <a:cs typeface="Rubik" pitchFamily="2" charset="-79"/>
            </a:endParaRPr>
          </a:p>
          <a:p>
            <a:pPr algn="ctr" rtl="0">
              <a:buNone/>
            </a:pPr>
            <a:r>
              <a:rPr lang="en-US" sz="11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further expands to support another region in Italy and Cote d’Ivoire in Africa operationally and Thailand in Asia pre-operationally.</a:t>
            </a:r>
          </a:p>
          <a:p>
            <a:pPr algn="ctr" rtl="0">
              <a:buNone/>
            </a:pPr>
            <a:endParaRPr lang="en-US" sz="1100" dirty="0">
              <a:solidFill>
                <a:srgbClr val="000000"/>
              </a:solidFill>
              <a:latin typeface="Rubik" pitchFamily="2" charset="-79"/>
              <a:cs typeface="Rubik" pitchFamily="2" charset="-79"/>
            </a:endParaRPr>
          </a:p>
          <a:p>
            <a:pPr algn="ctr" rtl="0">
              <a:buNone/>
            </a:pPr>
            <a:endParaRPr lang="en-US" sz="1100" dirty="0">
              <a:solidFill>
                <a:srgbClr val="000000"/>
              </a:solidFill>
              <a:effectLst/>
              <a:latin typeface="Rubik" pitchFamily="2" charset="-79"/>
              <a:cs typeface="Rubik" pitchFamily="2" charset="-79"/>
            </a:endParaRPr>
          </a:p>
          <a:p>
            <a:pPr algn="ctr" rtl="0">
              <a:buNone/>
            </a:pPr>
            <a:endParaRPr lang="en-US" sz="1100" dirty="0">
              <a:solidFill>
                <a:srgbClr val="000000"/>
              </a:solidFill>
              <a:latin typeface="Rubik" pitchFamily="2" charset="-79"/>
              <a:cs typeface="Rubik" pitchFamily="2" charset="-79"/>
            </a:endParaRPr>
          </a:p>
          <a:p>
            <a:pPr algn="ctr" rtl="0">
              <a:buNone/>
            </a:pPr>
            <a:endParaRPr lang="en-US" sz="1100" dirty="0">
              <a:effectLst/>
              <a:latin typeface="Rubik" pitchFamily="2" charset="-79"/>
              <a:cs typeface="Rubik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24C3BD-73B4-5791-85E6-C3334AB73449}"/>
              </a:ext>
            </a:extLst>
          </p:cNvPr>
          <p:cNvSpPr txBox="1"/>
          <p:nvPr/>
        </p:nvSpPr>
        <p:spPr>
          <a:xfrm>
            <a:off x="4349454" y="1544540"/>
            <a:ext cx="2039470" cy="127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11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EYWA in discussions to support: Ghana,</a:t>
            </a:r>
            <a:r>
              <a:rPr lang="en-US" sz="1100" dirty="0">
                <a:latin typeface="Rubik" pitchFamily="2" charset="-79"/>
                <a:cs typeface="Rubik" pitchFamily="2" charset="-79"/>
              </a:rPr>
              <a:t> </a:t>
            </a:r>
            <a:r>
              <a:rPr lang="en-US" sz="11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East Germany, Milan. Also planned cooperation with Pasteur Network to potentially expand to its member countries.</a:t>
            </a:r>
            <a:endParaRPr lang="en-US" sz="11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0699D0-EF58-80B4-A6C5-5B18010C0CCE}"/>
              </a:ext>
            </a:extLst>
          </p:cNvPr>
          <p:cNvSpPr txBox="1"/>
          <p:nvPr/>
        </p:nvSpPr>
        <p:spPr>
          <a:xfrm>
            <a:off x="6070927" y="3965209"/>
            <a:ext cx="1766928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EYWA is fostering partnerships with stakeholders from countries in Sub-Saharan Africa, as well as Latin America to expand the system in these affected</a:t>
            </a:r>
          </a:p>
          <a:p>
            <a:pPr algn="ctr"/>
            <a:r>
              <a:rPr lang="en-US" sz="12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 regions.</a:t>
            </a:r>
            <a:endParaRPr lang="en-US" sz="12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776117-30D7-FC31-9782-6DA50DF712EE}"/>
              </a:ext>
            </a:extLst>
          </p:cNvPr>
          <p:cNvSpPr txBox="1"/>
          <p:nvPr/>
        </p:nvSpPr>
        <p:spPr>
          <a:xfrm>
            <a:off x="7123168" y="1716263"/>
            <a:ext cx="1945342" cy="938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EYWA is operational in Cameroon (Malaria).</a:t>
            </a:r>
            <a:br>
              <a:rPr lang="en-US" sz="11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</a:br>
            <a:r>
              <a:rPr lang="en-US" sz="1100" i="0" u="none" strike="noStrike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EYWA </a:t>
            </a:r>
            <a:r>
              <a:rPr lang="en-US" sz="1100" dirty="0">
                <a:latin typeface="Rubik" pitchFamily="2" charset="-79"/>
                <a:cs typeface="Rubik" pitchFamily="2" charset="-79"/>
              </a:rPr>
              <a:t>is being deployed as an AAS in the </a:t>
            </a:r>
            <a:r>
              <a:rPr lang="en-US" sz="1100" dirty="0" err="1">
                <a:latin typeface="Rubik" pitchFamily="2" charset="-79"/>
                <a:cs typeface="Rubik" pitchFamily="2" charset="-79"/>
              </a:rPr>
              <a:t>DestinE</a:t>
            </a:r>
            <a:r>
              <a:rPr lang="en-US" sz="1100" dirty="0">
                <a:latin typeface="Rubik" pitchFamily="2" charset="-79"/>
                <a:cs typeface="Rubik" pitchFamily="2" charset="-79"/>
              </a:rPr>
              <a:t> platform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F1FDE94-8767-4254-E047-FC50288857DC}"/>
              </a:ext>
            </a:extLst>
          </p:cNvPr>
          <p:cNvGrpSpPr/>
          <p:nvPr/>
        </p:nvGrpSpPr>
        <p:grpSpPr>
          <a:xfrm>
            <a:off x="3127457" y="5431113"/>
            <a:ext cx="1313059" cy="576844"/>
            <a:chOff x="3062171" y="5722785"/>
            <a:chExt cx="1313059" cy="57684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885CE9D-2AB5-A868-EE04-1A0AA2BBE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171" y="5722785"/>
              <a:ext cx="351993" cy="57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98C5E7DF-08E1-DABB-BE3D-DF89967BE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843" y="5840894"/>
              <a:ext cx="818387" cy="340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B10EE4B-B4D6-A7F9-984E-1B57B4802F02}"/>
              </a:ext>
            </a:extLst>
          </p:cNvPr>
          <p:cNvCxnSpPr>
            <a:endCxn id="8" idx="3"/>
          </p:cNvCxnSpPr>
          <p:nvPr/>
        </p:nvCxnSpPr>
        <p:spPr>
          <a:xfrm flipV="1">
            <a:off x="68366" y="3496112"/>
            <a:ext cx="474463" cy="46909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D2F87CB-048B-C40A-640A-D0D8E0205575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665985" y="3496112"/>
            <a:ext cx="1057168" cy="46909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7F02130-1491-333D-F987-8C3EB8432AF0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306145" y="2816775"/>
            <a:ext cx="826474" cy="5561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72FF881-F48C-C502-3CEB-6DADA8D46F84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2255775" y="2816775"/>
            <a:ext cx="821886" cy="5561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7C74E24-3372-7A10-DB7A-865D2AED299B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3845565" y="3496112"/>
            <a:ext cx="956550" cy="46909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A275215-74AD-AB7B-F18A-B1ADFCAE0396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2761271" y="3496112"/>
            <a:ext cx="961138" cy="46909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CC754ED-FA75-643B-8987-0D9A16B430E4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4349454" y="2816775"/>
            <a:ext cx="958157" cy="5561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00995423-92EF-6B99-5599-F090E31C055E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5430767" y="2804022"/>
            <a:ext cx="958157" cy="56893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A9DDAB15-E737-736E-DE65-37A75E704265}"/>
              </a:ext>
            </a:extLst>
          </p:cNvPr>
          <p:cNvCxnSpPr>
            <a:cxnSpLocks/>
            <a:stCxn id="15" idx="3"/>
          </p:cNvCxnSpPr>
          <p:nvPr/>
        </p:nvCxnSpPr>
        <p:spPr>
          <a:xfrm flipH="1">
            <a:off x="6070927" y="3496112"/>
            <a:ext cx="821886" cy="46909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66A717FD-72D7-9D7E-3FA3-E0B8CD6083DA}"/>
              </a:ext>
            </a:extLst>
          </p:cNvPr>
          <p:cNvCxnSpPr>
            <a:cxnSpLocks/>
            <a:stCxn id="15" idx="5"/>
          </p:cNvCxnSpPr>
          <p:nvPr/>
        </p:nvCxnSpPr>
        <p:spPr>
          <a:xfrm>
            <a:off x="7015969" y="3496112"/>
            <a:ext cx="821886" cy="46909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77693329-3002-5C13-B796-D1E7EE6BE62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7123168" y="2654982"/>
            <a:ext cx="1354847" cy="7179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FFDD1164-2035-561D-4605-F6DCF1D25520}"/>
              </a:ext>
            </a:extLst>
          </p:cNvPr>
          <p:cNvCxnSpPr>
            <a:cxnSpLocks/>
            <a:endCxn id="10" idx="7"/>
          </p:cNvCxnSpPr>
          <p:nvPr/>
        </p:nvCxnSpPr>
        <p:spPr>
          <a:xfrm flipH="1">
            <a:off x="8601171" y="2654982"/>
            <a:ext cx="467339" cy="7179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DA498-B3B1-7D9B-2CAB-02A318434FFC}"/>
              </a:ext>
            </a:extLst>
          </p:cNvPr>
          <p:cNvCxnSpPr>
            <a:cxnSpLocks/>
          </p:cNvCxnSpPr>
          <p:nvPr/>
        </p:nvCxnSpPr>
        <p:spPr>
          <a:xfrm>
            <a:off x="5445" y="6217554"/>
            <a:ext cx="916103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597746F3-B9DC-1111-6FEF-558EC5203104}"/>
              </a:ext>
            </a:extLst>
          </p:cNvPr>
          <p:cNvSpPr/>
          <p:nvPr/>
        </p:nvSpPr>
        <p:spPr>
          <a:xfrm>
            <a:off x="8075595" y="39298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5057612-03E6-5B0B-564C-B605ECB51181}"/>
              </a:ext>
            </a:extLst>
          </p:cNvPr>
          <p:cNvSpPr/>
          <p:nvPr/>
        </p:nvSpPr>
        <p:spPr>
          <a:xfrm>
            <a:off x="5574" y="25352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53F25E-A685-243E-4DD1-0F3CF8370EA5}"/>
              </a:ext>
            </a:extLst>
          </p:cNvPr>
          <p:cNvSpPr txBox="1"/>
          <p:nvPr/>
        </p:nvSpPr>
        <p:spPr>
          <a:xfrm>
            <a:off x="-95091" y="2013768"/>
            <a:ext cx="329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Rubik" pitchFamily="2" charset="-79"/>
                <a:cs typeface="Rubik" pitchFamily="2" charset="-79"/>
              </a:rPr>
              <a:t>Research</a:t>
            </a:r>
            <a:endParaRPr lang="en-US" sz="18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21D10B-A9C4-ABFA-19A9-603319623866}"/>
              </a:ext>
            </a:extLst>
          </p:cNvPr>
          <p:cNvSpPr txBox="1"/>
          <p:nvPr/>
        </p:nvSpPr>
        <p:spPr>
          <a:xfrm>
            <a:off x="433116" y="5800207"/>
            <a:ext cx="879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Rubik" pitchFamily="2" charset="-79"/>
                <a:cs typeface="Rubik" pitchFamily="2" charset="-79"/>
              </a:rPr>
              <a:t>Pre-Operational </a:t>
            </a:r>
            <a:r>
              <a:rPr lang="en-US" sz="1800" b="1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</a:t>
            </a:r>
            <a:r>
              <a:rPr lang="en-US" sz="1800" b="1" dirty="0">
                <a:latin typeface="Rubik" pitchFamily="2" charset="-79"/>
                <a:cs typeface="Rubik" pitchFamily="2" charset="-79"/>
              </a:rPr>
              <a:t>			</a:t>
            </a:r>
            <a:endParaRPr lang="en-US" sz="18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D6BC75-5519-9ECD-7CD1-BDF0C3318671}"/>
              </a:ext>
            </a:extLst>
          </p:cNvPr>
          <p:cNvSpPr txBox="1"/>
          <p:nvPr/>
        </p:nvSpPr>
        <p:spPr>
          <a:xfrm>
            <a:off x="542829" y="5818159"/>
            <a:ext cx="868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Rubik" pitchFamily="2" charset="-79"/>
                <a:cs typeface="Rubik" pitchFamily="2" charset="-79"/>
              </a:rPr>
              <a:t>					</a:t>
            </a:r>
            <a:r>
              <a:rPr lang="en-US" sz="1800" b="1" dirty="0">
                <a:latin typeface="Rubik" pitchFamily="2" charset="-79"/>
                <a:cs typeface="Rubik" pitchFamily="2" charset="-79"/>
                <a:sym typeface="Wingdings" panose="05000000000000000000" pitchFamily="2" charset="2"/>
              </a:rPr>
              <a:t> Operational Implementation</a:t>
            </a:r>
            <a:r>
              <a:rPr lang="en-US" sz="1800" b="1" dirty="0">
                <a:latin typeface="Rubik" pitchFamily="2" charset="-79"/>
                <a:cs typeface="Rubik" pitchFamily="2" charset="-79"/>
              </a:rPr>
              <a:t> </a:t>
            </a:r>
            <a:endParaRPr lang="en-US" sz="1800" dirty="0"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9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07820-5A7D-5D1D-90E2-AB3F29897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2;p18">
            <a:extLst>
              <a:ext uri="{FF2B5EF4-FFF2-40B4-BE49-F238E27FC236}">
                <a16:creationId xmlns:a16="http://schemas.microsoft.com/office/drawing/2014/main" id="{1EE8C08A-415C-D817-7735-49B9947BCDEF}"/>
              </a:ext>
            </a:extLst>
          </p:cNvPr>
          <p:cNvSpPr txBox="1">
            <a:spLocks/>
          </p:cNvSpPr>
          <p:nvPr/>
        </p:nvSpPr>
        <p:spPr>
          <a:xfrm>
            <a:off x="0" y="995434"/>
            <a:ext cx="9144000" cy="69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EYWA in Europe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D43C785-7759-7C42-BEA7-2FC499A5C898}"/>
              </a:ext>
            </a:extLst>
          </p:cNvPr>
          <p:cNvSpPr/>
          <p:nvPr/>
        </p:nvSpPr>
        <p:spPr>
          <a:xfrm>
            <a:off x="129206" y="1752971"/>
            <a:ext cx="2053452" cy="4233869"/>
          </a:xfrm>
          <a:prstGeom prst="roundRect">
            <a:avLst>
              <a:gd name="adj" fmla="val 1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3168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1" u="sng" strike="noStrike" dirty="0">
                <a:solidFill>
                  <a:schemeClr val="dk1"/>
                </a:solidFill>
                <a:uFillTx/>
                <a:latin typeface="Rubik"/>
              </a:rPr>
              <a:t>Greece</a:t>
            </a:r>
            <a:r>
              <a:rPr sz="1200" dirty="0"/>
              <a:t/>
            </a:r>
            <a:br>
              <a:rPr sz="1200" dirty="0"/>
            </a:b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1830 cases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from 2010 to 2023.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EYWA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supports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4 regions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with a total of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2500 settlements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and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3.8M people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Entomological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risk predictions powered by the 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BAd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(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Ecodev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) and MAMOTH (BEYOND/NOA) models.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Epidemiological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risk predictions powered by the 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NOA risk model</a:t>
            </a:r>
            <a:r>
              <a:rPr sz="1200" dirty="0"/>
              <a:t/>
            </a:r>
            <a:br>
              <a:rPr sz="1200" dirty="0"/>
            </a:b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BAr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(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Ecodev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) and MIMESIS (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Uni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of 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Patras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).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F204DAF-674A-8BDF-3F7A-C713F83E8B47}"/>
              </a:ext>
            </a:extLst>
          </p:cNvPr>
          <p:cNvSpPr/>
          <p:nvPr/>
        </p:nvSpPr>
        <p:spPr>
          <a:xfrm>
            <a:off x="2317127" y="1752971"/>
            <a:ext cx="2053452" cy="3513943"/>
          </a:xfrm>
          <a:prstGeom prst="roundRect">
            <a:avLst>
              <a:gd name="adj" fmla="val 1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3168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1" u="sng" strike="noStrike" dirty="0">
                <a:solidFill>
                  <a:schemeClr val="dk1"/>
                </a:solidFill>
                <a:uFillTx/>
                <a:latin typeface="Rubik"/>
              </a:rPr>
              <a:t>Italy</a:t>
            </a:r>
            <a:r>
              <a:rPr sz="1200" dirty="0"/>
              <a:t/>
            </a:r>
            <a:br>
              <a:rPr sz="1200" dirty="0"/>
            </a:b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EYWA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supports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2 regions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with a total of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757 municipalities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and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540K people.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Entomological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risk predictions powered 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by the MAMOTH (BEYOND/NOA) model.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Epidemiological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risk predictions powered by the 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BAr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(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Ecodev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) and MIMESIS (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Uni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of 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Patras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) models.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72A55-753F-F70B-2E25-4131D0524F41}"/>
              </a:ext>
            </a:extLst>
          </p:cNvPr>
          <p:cNvSpPr/>
          <p:nvPr/>
        </p:nvSpPr>
        <p:spPr>
          <a:xfrm>
            <a:off x="4499748" y="1752971"/>
            <a:ext cx="2053452" cy="3513943"/>
          </a:xfrm>
          <a:prstGeom prst="roundRect">
            <a:avLst>
              <a:gd name="adj" fmla="val 1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3168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1" u="sng" strike="noStrike" dirty="0">
                <a:solidFill>
                  <a:schemeClr val="dk1"/>
                </a:solidFill>
                <a:uFillTx/>
                <a:latin typeface="Rubik"/>
              </a:rPr>
              <a:t>France</a:t>
            </a:r>
            <a:r>
              <a:rPr sz="1200" dirty="0"/>
              <a:t/>
            </a:r>
            <a:br>
              <a:rPr sz="1200" dirty="0"/>
            </a:b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EYWA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supports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3 regions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with a total of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9935 municipalities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and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12M people.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Entomological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risk predictions powered by the MAMOTH (BEYOND/NOA) model.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Epidemiological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risk predictions powered by the 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BAr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(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Ecodev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) and MIMESIS (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Uni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of </a:t>
            </a:r>
            <a:r>
              <a:rPr lang="en-US" sz="1200" u="none" strike="noStrike" dirty="0" err="1">
                <a:solidFill>
                  <a:schemeClr val="dk1"/>
                </a:solidFill>
                <a:uFillTx/>
                <a:latin typeface="Rubik"/>
              </a:rPr>
              <a:t>Patras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) models.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84A7464-8754-F44C-3803-5FF9B7EA1741}"/>
              </a:ext>
            </a:extLst>
          </p:cNvPr>
          <p:cNvSpPr/>
          <p:nvPr/>
        </p:nvSpPr>
        <p:spPr>
          <a:xfrm>
            <a:off x="6682368" y="1752971"/>
            <a:ext cx="2332425" cy="2245350"/>
          </a:xfrm>
          <a:prstGeom prst="roundRect">
            <a:avLst>
              <a:gd name="adj" fmla="val 1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3168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1" u="sng" strike="noStrike" dirty="0">
                <a:solidFill>
                  <a:schemeClr val="dk1"/>
                </a:solidFill>
                <a:uFillTx/>
                <a:latin typeface="Rubik"/>
              </a:rPr>
              <a:t>Serbia</a:t>
            </a:r>
            <a:r>
              <a:rPr sz="1200" dirty="0"/>
              <a:t/>
            </a:r>
            <a:br>
              <a:rPr sz="1200" dirty="0"/>
            </a:b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EYWA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supports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</a:t>
            </a:r>
            <a:r>
              <a:rPr lang="en-US" sz="1200" b="1" u="none" strike="noStrike" dirty="0" err="1">
                <a:solidFill>
                  <a:schemeClr val="dk1"/>
                </a:solidFill>
                <a:uFillTx/>
                <a:latin typeface="Rubik"/>
              </a:rPr>
              <a:t>Vojvodina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 regions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with a total of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37 municipalities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and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1.9M people.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Entomological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risk predictions powered by the 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MAMOTH (BEYOND/NOA) model.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098A8D97-DA42-082D-DA1E-C4F17A0C0A88}"/>
              </a:ext>
            </a:extLst>
          </p:cNvPr>
          <p:cNvSpPr/>
          <p:nvPr/>
        </p:nvSpPr>
        <p:spPr>
          <a:xfrm>
            <a:off x="6682368" y="4078270"/>
            <a:ext cx="2332424" cy="2245350"/>
          </a:xfrm>
          <a:prstGeom prst="roundRect">
            <a:avLst>
              <a:gd name="adj" fmla="val 1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3168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1" u="sng" strike="noStrike" dirty="0">
                <a:solidFill>
                  <a:schemeClr val="dk1"/>
                </a:solidFill>
                <a:uFillTx/>
                <a:latin typeface="Rubik"/>
              </a:rPr>
              <a:t>Germany</a:t>
            </a:r>
            <a:r>
              <a:rPr sz="1200" dirty="0"/>
              <a:t/>
            </a:r>
            <a:br>
              <a:rPr sz="1200" dirty="0"/>
            </a:b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EYWA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supports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Baden-Württemberg  regions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with a total of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47 municipalities 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and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 11.1M people.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Entomological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risk predictions powered by the 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MAMOTH (BEYOND/NOA) model.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Google Shape;68;p10">
            <a:extLst>
              <a:ext uri="{FF2B5EF4-FFF2-40B4-BE49-F238E27FC236}">
                <a16:creationId xmlns:a16="http://schemas.microsoft.com/office/drawing/2014/main" id="{5E125C7A-B144-B0B6-8F19-9C25F8CE5835}"/>
              </a:ext>
            </a:extLst>
          </p:cNvPr>
          <p:cNvSpPr/>
          <p:nvPr/>
        </p:nvSpPr>
        <p:spPr>
          <a:xfrm>
            <a:off x="2372736" y="5374764"/>
            <a:ext cx="4115880" cy="981586"/>
          </a:xfrm>
          <a:prstGeom prst="rect">
            <a:avLst/>
          </a:prstGeom>
          <a:solidFill>
            <a:srgbClr val="B2CCE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9960" dist="2016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342892" indent="-143006" algn="just">
              <a:lnSpc>
                <a:spcPct val="115000"/>
              </a:lnSpc>
              <a:buClr>
                <a:srgbClr val="434343"/>
              </a:buClr>
              <a:buSzPts val="1800"/>
            </a:pPr>
            <a:endParaRPr sz="1100" b="1" dirty="0">
              <a:solidFill>
                <a:srgbClr val="434343"/>
              </a:solidFill>
              <a:latin typeface="Rubik" pitchFamily="2" charset="-79"/>
              <a:ea typeface="Gill Sans"/>
              <a:cs typeface="Rubik" pitchFamily="2" charset="-79"/>
              <a:sym typeface="Gill Sans"/>
            </a:endParaRPr>
          </a:p>
          <a:p>
            <a:pPr marL="342892" indent="-242994" algn="just">
              <a:lnSpc>
                <a:spcPct val="115000"/>
              </a:lnSpc>
              <a:buClr>
                <a:srgbClr val="434343"/>
              </a:buClr>
              <a:buSzPts val="1500"/>
              <a:buFont typeface="Gill Sans"/>
              <a:buChar char="❑"/>
            </a:pPr>
            <a:r>
              <a:rPr lang="el-GR" sz="1100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Overall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</a:t>
            </a:r>
            <a:r>
              <a:rPr lang="el-GR" sz="1100" b="1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4989 </a:t>
            </a:r>
            <a:r>
              <a:rPr lang="el-GR" sz="1100" b="1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cases</a:t>
            </a:r>
            <a:r>
              <a:rPr lang="el-GR" sz="1100" b="1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and 437 </a:t>
            </a:r>
            <a:r>
              <a:rPr lang="el-GR" sz="1100" b="1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deaths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in the </a:t>
            </a:r>
            <a:r>
              <a:rPr lang="el-GR" sz="1100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past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</a:t>
            </a:r>
            <a:r>
              <a:rPr lang="el-GR" sz="1100" b="1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12 </a:t>
            </a:r>
            <a:r>
              <a:rPr lang="el-GR" sz="1100" b="1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years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.</a:t>
            </a:r>
            <a:endParaRPr sz="1100" dirty="0">
              <a:latin typeface="Rubik" pitchFamily="2" charset="-79"/>
              <a:cs typeface="Rubik" pitchFamily="2" charset="-79"/>
            </a:endParaRPr>
          </a:p>
          <a:p>
            <a:pPr marL="342892" indent="-242994" algn="just">
              <a:lnSpc>
                <a:spcPct val="115000"/>
              </a:lnSpc>
              <a:buClr>
                <a:srgbClr val="434343"/>
              </a:buClr>
              <a:buSzPts val="1500"/>
              <a:buFont typeface="Gill Sans"/>
              <a:buChar char="❑"/>
            </a:pP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EYWA </a:t>
            </a:r>
            <a:r>
              <a:rPr lang="el-GR" sz="1100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supports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11 </a:t>
            </a:r>
            <a:r>
              <a:rPr lang="el-GR" sz="1100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regions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in Europe for a </a:t>
            </a:r>
            <a:r>
              <a:rPr lang="el-GR" sz="1100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total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of </a:t>
            </a:r>
            <a:r>
              <a:rPr lang="el-GR" sz="1100" b="1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10.909 </a:t>
            </a:r>
            <a:r>
              <a:rPr lang="el-GR" sz="1100" b="1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municipalities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and </a:t>
            </a:r>
            <a:r>
              <a:rPr lang="el-GR" sz="1100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more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</a:t>
            </a:r>
            <a:r>
              <a:rPr lang="el-GR" sz="1100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than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 </a:t>
            </a:r>
            <a:r>
              <a:rPr lang="el-GR" sz="1100" b="1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34M </a:t>
            </a:r>
            <a:r>
              <a:rPr lang="el-GR" sz="1100" b="1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people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</a:t>
            </a:r>
            <a:r>
              <a:rPr lang="el-GR" sz="1100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living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 in </a:t>
            </a:r>
            <a:r>
              <a:rPr lang="el-GR" sz="1100" dirty="0" err="1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them</a:t>
            </a:r>
            <a:r>
              <a:rPr lang="el-GR" sz="1100" dirty="0">
                <a:solidFill>
                  <a:srgbClr val="434343"/>
                </a:solidFill>
                <a:latin typeface="Gill Sans"/>
                <a:ea typeface="Gill Sans"/>
                <a:cs typeface="Rubik" pitchFamily="2" charset="-79"/>
                <a:sym typeface="Gill Sans"/>
              </a:rPr>
              <a:t>.</a:t>
            </a:r>
            <a:endParaRPr sz="1100" dirty="0"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0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33BE9-806F-457A-DAA1-FC68D7F43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696212-80A6-BC9A-BEED-E9586D9F6F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sp>
        <p:nvSpPr>
          <p:cNvPr id="4" name="Google Shape;132;p18">
            <a:extLst>
              <a:ext uri="{FF2B5EF4-FFF2-40B4-BE49-F238E27FC236}">
                <a16:creationId xmlns:a16="http://schemas.microsoft.com/office/drawing/2014/main" id="{B719EAC8-5ACF-EBF0-0153-CBD4ED57AFDD}"/>
              </a:ext>
            </a:extLst>
          </p:cNvPr>
          <p:cNvSpPr txBox="1">
            <a:spLocks/>
          </p:cNvSpPr>
          <p:nvPr/>
        </p:nvSpPr>
        <p:spPr>
          <a:xfrm>
            <a:off x="0" y="995434"/>
            <a:ext cx="9144000" cy="69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EYWA in the Rest of the World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1A2B1654-A48C-7D97-24FB-46EA1728B77C}"/>
              </a:ext>
            </a:extLst>
          </p:cNvPr>
          <p:cNvSpPr/>
          <p:nvPr/>
        </p:nvSpPr>
        <p:spPr>
          <a:xfrm>
            <a:off x="171037" y="1623679"/>
            <a:ext cx="2912822" cy="2440731"/>
          </a:xfrm>
          <a:prstGeom prst="roundRect">
            <a:avLst>
              <a:gd name="adj" fmla="val 1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3168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1" u="sng" strike="noStrike" dirty="0">
                <a:solidFill>
                  <a:schemeClr val="dk1"/>
                </a:solidFill>
                <a:uFillTx/>
                <a:latin typeface="Rubik"/>
              </a:rPr>
              <a:t>Ivory Coast</a:t>
            </a:r>
            <a:r>
              <a:rPr sz="1200" u="sng" dirty="0"/>
              <a:t/>
            </a:r>
            <a:br>
              <a:rPr sz="1200" u="sng" dirty="0"/>
            </a:br>
            <a:endParaRPr lang="en-US" sz="1200" b="0" u="sng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buClr>
                <a:srgbClr val="000000"/>
              </a:buClr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EYWA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is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operational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in Ivory Coast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Malaria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in 2022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: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28.1M at risk 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dirty="0">
                <a:solidFill>
                  <a:schemeClr val="dk1"/>
                </a:solidFill>
                <a:latin typeface="Rubik"/>
              </a:rPr>
              <a:t>7.3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M suspected cases, </a:t>
            </a: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dirty="0">
                <a:solidFill>
                  <a:schemeClr val="dk1"/>
                </a:solidFill>
                <a:latin typeface="Arial"/>
              </a:rPr>
              <a:t>11.000 estimated deaths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1.500 reported deaths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Dengue fever in 2023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: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dirty="0">
                <a:solidFill>
                  <a:schemeClr val="dk1"/>
                </a:solidFill>
                <a:latin typeface="Rubik"/>
              </a:rPr>
              <a:t>3500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 suspected cases, 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27 deaths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2F83186-8834-846D-3629-9C84EDF88EC9}"/>
              </a:ext>
            </a:extLst>
          </p:cNvPr>
          <p:cNvSpPr/>
          <p:nvPr/>
        </p:nvSpPr>
        <p:spPr>
          <a:xfrm>
            <a:off x="3361774" y="1596359"/>
            <a:ext cx="3117505" cy="2440731"/>
          </a:xfrm>
          <a:prstGeom prst="roundRect">
            <a:avLst>
              <a:gd name="adj" fmla="val 1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3168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1" u="sng" strike="noStrike" dirty="0">
                <a:solidFill>
                  <a:schemeClr val="dk1"/>
                </a:solidFill>
                <a:uFillTx/>
                <a:latin typeface="Rubik"/>
              </a:rPr>
              <a:t>Thailand</a:t>
            </a:r>
            <a:r>
              <a:rPr sz="1200" dirty="0"/>
              <a:t/>
            </a:r>
            <a:br>
              <a:rPr sz="1200" dirty="0"/>
            </a:b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Transferable MAMOTH  EYWA model enabled cooperation with Thailand stakeholders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Thailand experienced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Chikungunya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outbreaks in 2008-2009 (49.069 cases), and 2018-2019 (approximately 15.000 cases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Dengue </a:t>
            </a:r>
            <a:r>
              <a:rPr lang="en-US" sz="1200" u="none" strike="noStrike" dirty="0">
                <a:solidFill>
                  <a:schemeClr val="dk1"/>
                </a:solidFill>
                <a:uFillTx/>
                <a:latin typeface="Rubik"/>
              </a:rPr>
              <a:t>is hyper-endemic and all 4 serotypes are in active circulation in Thailand.</a:t>
            </a:r>
            <a:endParaRPr lang="en-US" sz="120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1C01C54-F677-AEAE-D15B-C50A51412A69}"/>
              </a:ext>
            </a:extLst>
          </p:cNvPr>
          <p:cNvSpPr/>
          <p:nvPr/>
        </p:nvSpPr>
        <p:spPr>
          <a:xfrm>
            <a:off x="6784042" y="1617355"/>
            <a:ext cx="2190218" cy="2418421"/>
          </a:xfrm>
          <a:prstGeom prst="roundRect">
            <a:avLst>
              <a:gd name="adj" fmla="val 1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3168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1" u="sng" strike="noStrike" dirty="0">
                <a:solidFill>
                  <a:schemeClr val="dk1"/>
                </a:solidFill>
                <a:uFillTx/>
                <a:latin typeface="Rubik"/>
              </a:rPr>
              <a:t>Latin America</a:t>
            </a:r>
            <a:endParaRPr lang="en-US" sz="1200" b="0" u="sng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Submission of a plan to implement an EYWA proof of concept to a competition organized by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TAKEDA</a:t>
            </a: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 Pharmaceuticals.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500M at risk of </a:t>
            </a:r>
            <a:r>
              <a:rPr lang="en-US" sz="1200" b="1" u="none" strike="noStrike" dirty="0">
                <a:solidFill>
                  <a:schemeClr val="dk1"/>
                </a:solidFill>
                <a:uFillTx/>
                <a:latin typeface="Rubik"/>
              </a:rPr>
              <a:t>Dengue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957974B-9292-84BD-35DF-B8D0C06126E1}"/>
              </a:ext>
            </a:extLst>
          </p:cNvPr>
          <p:cNvSpPr/>
          <p:nvPr/>
        </p:nvSpPr>
        <p:spPr>
          <a:xfrm>
            <a:off x="90355" y="4147134"/>
            <a:ext cx="4945569" cy="2049968"/>
          </a:xfrm>
          <a:prstGeom prst="roundRect">
            <a:avLst>
              <a:gd name="adj" fmla="val 1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3168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1" u="sng" strike="noStrike" dirty="0">
                <a:solidFill>
                  <a:schemeClr val="dk1"/>
                </a:solidFill>
                <a:uFillTx/>
                <a:latin typeface="Rubik"/>
              </a:rPr>
              <a:t>Cameroon</a:t>
            </a:r>
            <a:endParaRPr lang="en-US" sz="1200" b="0" u="sng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buClr>
                <a:srgbClr val="000000"/>
              </a:buClr>
            </a:pPr>
            <a:r>
              <a:rPr lang="en-US" sz="1200" b="0" u="none" strike="noStrike" dirty="0">
                <a:solidFill>
                  <a:schemeClr val="dk1"/>
                </a:solidFill>
                <a:uFillTx/>
                <a:latin typeface="Rubik"/>
              </a:rPr>
              <a:t>First Operational Prediction for January of 2026</a:t>
            </a:r>
          </a:p>
          <a:p>
            <a:pPr algn="ctr" defTabSz="914400">
              <a:lnSpc>
                <a:spcPct val="100000"/>
              </a:lnSpc>
              <a:buClr>
                <a:srgbClr val="000000"/>
              </a:buClr>
            </a:pPr>
            <a:endParaRPr lang="en-US" sz="1200" dirty="0">
              <a:solidFill>
                <a:schemeClr val="dk1"/>
              </a:solidFill>
              <a:latin typeface="Rubik"/>
            </a:endParaRPr>
          </a:p>
          <a:p>
            <a:pPr>
              <a:buClr>
                <a:srgbClr val="000000"/>
              </a:buClr>
            </a:pPr>
            <a:r>
              <a:rPr lang="en-US" sz="1200" b="1" dirty="0">
                <a:solidFill>
                  <a:schemeClr val="dk1"/>
                </a:solidFill>
                <a:latin typeface="Rubik"/>
              </a:rPr>
              <a:t>Malaria</a:t>
            </a:r>
            <a:r>
              <a:rPr lang="en-US" sz="1200" dirty="0">
                <a:solidFill>
                  <a:schemeClr val="dk1"/>
                </a:solidFill>
                <a:latin typeface="Rubik"/>
              </a:rPr>
              <a:t> </a:t>
            </a:r>
            <a:r>
              <a:rPr lang="en-US" sz="1200" b="1" dirty="0">
                <a:solidFill>
                  <a:schemeClr val="dk1"/>
                </a:solidFill>
                <a:latin typeface="Rubik"/>
              </a:rPr>
              <a:t>in Cameroon from 2015 – 2024 according to our data: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dk1"/>
                </a:solidFill>
                <a:latin typeface="Rubik"/>
              </a:rPr>
              <a:t>7.5M total confirmed cases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dk1"/>
                </a:solidFill>
                <a:latin typeface="Rubik"/>
              </a:rPr>
              <a:t>3M Severe Cases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dk1"/>
                </a:solidFill>
                <a:latin typeface="Rubik"/>
              </a:rPr>
              <a:t>2.5M Hospitalizations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dk1"/>
                </a:solidFill>
                <a:latin typeface="Rubik"/>
              </a:rPr>
              <a:t>16.890 Reported deaths</a:t>
            </a:r>
            <a:br>
              <a:rPr lang="en-US" sz="1200" dirty="0">
                <a:solidFill>
                  <a:schemeClr val="dk1"/>
                </a:solidFill>
                <a:latin typeface="Rubik"/>
              </a:rPr>
            </a:br>
            <a:r>
              <a:rPr lang="en-US" sz="1200" dirty="0">
                <a:solidFill>
                  <a:schemeClr val="dk1"/>
                </a:solidFill>
                <a:latin typeface="Rubik"/>
              </a:rPr>
              <a:t>   </a:t>
            </a:r>
            <a:r>
              <a:rPr lang="en-US" sz="1100" b="1" dirty="0">
                <a:solidFill>
                  <a:srgbClr val="C00000"/>
                </a:solidFill>
                <a:latin typeface="Rubik"/>
              </a:rPr>
              <a:t>~75% (12.000) in Kids Under 5 Years</a:t>
            </a:r>
            <a:endParaRPr lang="en-US" sz="1200" b="1" dirty="0">
              <a:solidFill>
                <a:srgbClr val="C00000"/>
              </a:solidFill>
              <a:latin typeface="Rubik"/>
            </a:endParaRP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7D6EFD74-59A3-F6AE-8FEB-2A3433B19BE8}"/>
              </a:ext>
            </a:extLst>
          </p:cNvPr>
          <p:cNvCxnSpPr>
            <a:cxnSpLocks/>
            <a:stCxn id="5" idx="3"/>
            <a:endCxn id="12" idx="0"/>
          </p:cNvCxnSpPr>
          <p:nvPr/>
        </p:nvCxnSpPr>
        <p:spPr>
          <a:xfrm flipV="1">
            <a:off x="5035924" y="4432947"/>
            <a:ext cx="2193370" cy="739171"/>
          </a:xfrm>
          <a:prstGeom prst="curvedConnector4">
            <a:avLst>
              <a:gd name="adj1" fmla="val 16775"/>
              <a:gd name="adj2" fmla="val 169593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584B79-885C-D505-3504-5F00F6079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788" y="4432947"/>
            <a:ext cx="2915012" cy="2200303"/>
          </a:xfrm>
          <a:prstGeom prst="rect">
            <a:avLst/>
          </a:prstGeom>
          <a:ln w="19050" cap="sq">
            <a:solidFill>
              <a:srgbClr val="B9CDE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0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"/>
          <p:cNvSpPr/>
          <p:nvPr/>
        </p:nvSpPr>
        <p:spPr>
          <a:xfrm>
            <a:off x="2510839" y="1436360"/>
            <a:ext cx="4156787" cy="610442"/>
          </a:xfrm>
          <a:prstGeom prst="rect">
            <a:avLst/>
          </a:prstGeom>
          <a:solidFill>
            <a:srgbClr val="FFFFFF"/>
          </a:solidFill>
          <a:ln w="284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>
              <a:buClr>
                <a:srgbClr val="595959"/>
              </a:buClr>
              <a:buSzPts val="1800"/>
            </a:pPr>
            <a:r>
              <a:rPr lang="en-US" sz="18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€5 million EIC Horizon Prize on</a:t>
            </a:r>
          </a:p>
          <a:p>
            <a:pPr algn="ctr">
              <a:buClr>
                <a:srgbClr val="595959"/>
              </a:buClr>
              <a:buSzPts val="1800"/>
            </a:pPr>
            <a:r>
              <a:rPr lang="en-US" sz="18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Early Warning for Epidemics</a:t>
            </a: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583FE-CD3B-40AC-91F4-67FE4FF39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79" y="2484945"/>
            <a:ext cx="3914529" cy="33230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4C9DCB-78F0-EE40-368A-324AB9527262}"/>
              </a:ext>
            </a:extLst>
          </p:cNvPr>
          <p:cNvGrpSpPr/>
          <p:nvPr/>
        </p:nvGrpSpPr>
        <p:grpSpPr>
          <a:xfrm>
            <a:off x="6063673" y="6017504"/>
            <a:ext cx="2856416" cy="670225"/>
            <a:chOff x="5976584" y="87474"/>
            <a:chExt cx="2856416" cy="670225"/>
          </a:xfrm>
        </p:grpSpPr>
        <p:pic>
          <p:nvPicPr>
            <p:cNvPr id="4" name="Google Shape;61;p9">
              <a:extLst>
                <a:ext uri="{FF2B5EF4-FFF2-40B4-BE49-F238E27FC236}">
                  <a16:creationId xmlns:a16="http://schemas.microsoft.com/office/drawing/2014/main" id="{F4001513-6266-562E-AA6F-41257BE9AE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76584" y="115059"/>
              <a:ext cx="1795815" cy="547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48;p1">
              <a:extLst>
                <a:ext uri="{FF2B5EF4-FFF2-40B4-BE49-F238E27FC236}">
                  <a16:creationId xmlns:a16="http://schemas.microsoft.com/office/drawing/2014/main" id="{D4C1267A-B8F9-FFFE-8295-F14E8A95509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21678" y="87474"/>
              <a:ext cx="1311322" cy="670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Google Shape;115;p17">
            <a:extLst>
              <a:ext uri="{FF2B5EF4-FFF2-40B4-BE49-F238E27FC236}">
                <a16:creationId xmlns:a16="http://schemas.microsoft.com/office/drawing/2014/main" id="{3686F097-F51D-C4F2-483A-B8213DD801B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292" y="3002302"/>
            <a:ext cx="4735225" cy="2613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8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Google Shape;214;p22"/>
              <p:cNvSpPr/>
              <p:nvPr/>
            </p:nvSpPr>
            <p:spPr>
              <a:xfrm>
                <a:off x="4177436" y="1177245"/>
                <a:ext cx="4902000" cy="44620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noAutofit/>
              </a:bodyPr>
              <a:lstStyle/>
              <a:p>
                <a:pPr algn="just">
                  <a:lnSpc>
                    <a:spcPct val="85000"/>
                  </a:lnSpc>
                  <a:buSzPts val="1100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MAMOTH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(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M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osquitoes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bundance prediction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M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odel aut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O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-calibrated from features ple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TH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ora)</a:t>
                </a:r>
                <a:endParaRPr lang="en-US" sz="1200" b="1" dirty="0">
                  <a:solidFill>
                    <a:srgbClr val="434343"/>
                  </a:solidFill>
                  <a:latin typeface="Rubik" pitchFamily="2" charset="-79"/>
                  <a:ea typeface="Gill Sans"/>
                  <a:cs typeface="Rubik" pitchFamily="2" charset="-79"/>
                  <a:sym typeface="Gill Sans"/>
                </a:endParaRP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Data driven model, XGBoost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Multi-year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entomological data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(55.000 collections) from multiple countries 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Builds upon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entomological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and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EO generated features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Applies 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 train/validation pipeline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selecting the best features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, then predicts population for the next 15-30 days (customizable).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Mosquito Agnostic 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(works with Aedes, Anopheles &amp; Culex, etc in all EYWA countries.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Accuracy of &gt; 93% 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in predicting high/medium/low risk of mosquitoes based on a 14-fold cross validation approach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Complete entomological risk maps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in a 2x2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200" b="1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cs typeface="Rubik" pitchFamily="2" charset="-79"/>
                            <a:sym typeface="Gill San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200" b="1" dirty="0">
                            <a:solidFill>
                              <a:srgbClr val="434343"/>
                            </a:solidFill>
                            <a:latin typeface="Rubik" pitchFamily="2" charset="-79"/>
                            <a:ea typeface="Gill Sans"/>
                            <a:cs typeface="Rubik" pitchFamily="2" charset="-79"/>
                            <a:sym typeface="Gill Sans"/>
                          </a:rPr>
                          <m:t>km</m:t>
                        </m:r>
                      </m:e>
                      <m:sup>
                        <m:r>
                          <a:rPr lang="ar-AE" sz="1200" b="1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cs typeface="Rubik" pitchFamily="2" charset="-79"/>
                            <a:sym typeface="Gill Sans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ar-AE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grid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.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Aggregated statistics of mosquito populations at municipality level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Aversion of Entomological Risks by 40-60% based on Health Records</a:t>
                </a:r>
              </a:p>
            </p:txBody>
          </p:sp>
        </mc:Choice>
        <mc:Fallback xmlns="">
          <p:sp>
            <p:nvSpPr>
              <p:cNvPr id="214" name="Google Shape;214;p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436" y="1177245"/>
                <a:ext cx="4902000" cy="4462026"/>
              </a:xfrm>
              <a:prstGeom prst="rect">
                <a:avLst/>
              </a:prstGeom>
              <a:blipFill>
                <a:blip r:embed="rId3"/>
                <a:stretch>
                  <a:fillRect l="-498" t="-956" r="-14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6" name="Google Shape;216;p22"/>
          <p:cNvPicPr preferRelativeResize="0"/>
          <p:nvPr/>
        </p:nvPicPr>
        <p:blipFill rotWithShape="1">
          <a:blip r:embed="rId4">
            <a:alphaModFix/>
          </a:blip>
          <a:srcRect l="1480" t="-2090" r="-1480" b="2090"/>
          <a:stretch/>
        </p:blipFill>
        <p:spPr>
          <a:xfrm>
            <a:off x="387617" y="1859480"/>
            <a:ext cx="3191899" cy="113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2"/>
          <p:cNvSpPr/>
          <p:nvPr/>
        </p:nvSpPr>
        <p:spPr>
          <a:xfrm>
            <a:off x="341616" y="1209128"/>
            <a:ext cx="3237900" cy="631200"/>
          </a:xfrm>
          <a:prstGeom prst="rect">
            <a:avLst/>
          </a:prstGeom>
          <a:solidFill>
            <a:srgbClr val="FFFFFF"/>
          </a:solidFill>
          <a:ln w="284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>
              <a:buClr>
                <a:srgbClr val="595959"/>
              </a:buClr>
              <a:buSzPts val="1400"/>
            </a:pPr>
            <a:r>
              <a:rPr lang="en" sz="1800" b="1" dirty="0">
                <a:solidFill>
                  <a:srgbClr val="595959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MAMOTH model</a:t>
            </a:r>
            <a:endParaRPr sz="1800" b="1" dirty="0">
              <a:solidFill>
                <a:srgbClr val="595959"/>
              </a:solidFill>
              <a:latin typeface="Rubik" pitchFamily="2" charset="-79"/>
              <a:ea typeface="Gill Sans"/>
              <a:cs typeface="Rubik" pitchFamily="2" charset="-79"/>
              <a:sym typeface="Gill Sans"/>
            </a:endParaRPr>
          </a:p>
          <a:p>
            <a:pPr algn="ctr">
              <a:buClr>
                <a:srgbClr val="595959"/>
              </a:buClr>
              <a:buSzPts val="1400"/>
            </a:pPr>
            <a:r>
              <a:rPr lang="en" sz="1800" b="1" dirty="0">
                <a:solidFill>
                  <a:srgbClr val="595959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Mosquito Abundance</a:t>
            </a:r>
            <a:endParaRPr sz="1800" b="1" dirty="0">
              <a:solidFill>
                <a:srgbClr val="595959"/>
              </a:solidFill>
              <a:latin typeface="Rubik" pitchFamily="2" charset="-79"/>
              <a:ea typeface="Gill Sans"/>
              <a:cs typeface="Rubik" pitchFamily="2" charset="-79"/>
              <a:sym typeface="Gill Sans"/>
            </a:endParaRPr>
          </a:p>
        </p:txBody>
      </p:sp>
      <p:sp>
        <p:nvSpPr>
          <p:cNvPr id="2" name="Google Shape;319;g2507e5adf54_0_196">
            <a:extLst>
              <a:ext uri="{FF2B5EF4-FFF2-40B4-BE49-F238E27FC236}">
                <a16:creationId xmlns:a16="http://schemas.microsoft.com/office/drawing/2014/main" id="{B88C7B8E-31FA-3395-AF26-6C59487226F7}"/>
              </a:ext>
            </a:extLst>
          </p:cNvPr>
          <p:cNvSpPr/>
          <p:nvPr/>
        </p:nvSpPr>
        <p:spPr>
          <a:xfrm>
            <a:off x="633822" y="5639270"/>
            <a:ext cx="2699485" cy="547398"/>
          </a:xfrm>
          <a:prstGeom prst="rect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>
              <a:buSzPts val="2000"/>
            </a:pPr>
            <a:r>
              <a:rPr lang="el-GR" sz="1600" b="1" dirty="0" err="1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Scalab</a:t>
            </a:r>
            <a:r>
              <a:rPr lang="en-US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el-GR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,</a:t>
            </a:r>
            <a:r>
              <a:rPr lang="en-US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l-GR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l-GR" sz="1600" b="1" dirty="0" err="1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Transferab</a:t>
            </a:r>
            <a:r>
              <a:rPr lang="en-US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el-GR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l-GR" sz="1600" b="1" dirty="0" err="1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Mosquito</a:t>
            </a:r>
            <a:r>
              <a:rPr lang="el-GR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l-GR" sz="1600" b="1" dirty="0" err="1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agnostic</a:t>
            </a:r>
            <a:endParaRPr sz="1600" dirty="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E29A00-BCBA-C06C-2A3B-913872077040}"/>
              </a:ext>
            </a:extLst>
          </p:cNvPr>
          <p:cNvGrpSpPr/>
          <p:nvPr/>
        </p:nvGrpSpPr>
        <p:grpSpPr>
          <a:xfrm>
            <a:off x="6063673" y="6022947"/>
            <a:ext cx="2856416" cy="670225"/>
            <a:chOff x="5976584" y="87474"/>
            <a:chExt cx="2856416" cy="670225"/>
          </a:xfrm>
        </p:grpSpPr>
        <p:pic>
          <p:nvPicPr>
            <p:cNvPr id="4" name="Google Shape;61;p9">
              <a:extLst>
                <a:ext uri="{FF2B5EF4-FFF2-40B4-BE49-F238E27FC236}">
                  <a16:creationId xmlns:a16="http://schemas.microsoft.com/office/drawing/2014/main" id="{58E96F8A-82CA-7886-44DA-232384E7B3B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76584" y="115059"/>
              <a:ext cx="1795815" cy="547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48;p1">
              <a:extLst>
                <a:ext uri="{FF2B5EF4-FFF2-40B4-BE49-F238E27FC236}">
                  <a16:creationId xmlns:a16="http://schemas.microsoft.com/office/drawing/2014/main" id="{A4C76843-5DEE-2A61-719D-34AEF1F415A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21678" y="87474"/>
              <a:ext cx="1311322" cy="670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180;g13034f1ad57_0_119">
            <a:extLst>
              <a:ext uri="{FF2B5EF4-FFF2-40B4-BE49-F238E27FC236}">
                <a16:creationId xmlns:a16="http://schemas.microsoft.com/office/drawing/2014/main" id="{F5A4C5B4-0FCE-8AF4-F34E-6F575F226D75}"/>
              </a:ext>
            </a:extLst>
          </p:cNvPr>
          <p:cNvSpPr/>
          <p:nvPr/>
        </p:nvSpPr>
        <p:spPr>
          <a:xfrm>
            <a:off x="68279" y="3289233"/>
            <a:ext cx="3830573" cy="223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840" marR="0" lvl="0" indent="-27314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Gill Sans"/>
              <a:buChar char="❑"/>
            </a:pPr>
            <a:r>
              <a:rPr lang="en-US" sz="1200" b="0" i="0" u="none" strike="noStrike" cap="none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Processing more than </a:t>
            </a:r>
            <a:r>
              <a:rPr lang="en-US" sz="1200" b="1" i="0" u="none" strike="noStrike" cap="none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33 TB</a:t>
            </a:r>
            <a:r>
              <a:rPr lang="en-US" sz="1200" b="0" i="0" u="none" strike="noStrike" cap="none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 of Earth Observation data</a:t>
            </a:r>
          </a:p>
          <a:p>
            <a:pPr marL="285840" indent="-273140">
              <a:lnSpc>
                <a:spcPct val="120000"/>
              </a:lnSpc>
              <a:buClr>
                <a:srgbClr val="434343"/>
              </a:buClr>
              <a:buSzPts val="1200"/>
              <a:buFont typeface="Gill Sans"/>
              <a:buChar char="❑"/>
            </a:pP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Environment proxies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 (Sentinel 2 based </a:t>
            </a: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NDVI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, </a:t>
            </a: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NDMI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, </a:t>
            </a: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NDWI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, </a:t>
            </a: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NDBI</a:t>
            </a:r>
          </a:p>
          <a:p>
            <a:pPr marL="285840" indent="-273140">
              <a:lnSpc>
                <a:spcPct val="120000"/>
              </a:lnSpc>
              <a:buClr>
                <a:srgbClr val="434343"/>
              </a:buClr>
              <a:buSzPts val="1200"/>
              <a:buFont typeface="Gill Sans"/>
              <a:buChar char="❑"/>
            </a:pP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Meteorological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 </a:t>
            </a: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Data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 (</a:t>
            </a: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C3S, ERA-5, Seasonal Forecasts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): Wind, Land Surface Temperature, Rainfall,, </a:t>
            </a:r>
            <a:r>
              <a:rPr lang="en-US" sz="1200" dirty="0" err="1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etc</a:t>
            </a:r>
            <a:endParaRPr lang="en-US" sz="1200" dirty="0">
              <a:solidFill>
                <a:srgbClr val="434343"/>
              </a:solidFill>
              <a:latin typeface="Rubik" pitchFamily="2" charset="-79"/>
              <a:ea typeface="Gill Sans"/>
              <a:cs typeface="Rubik" pitchFamily="2" charset="-79"/>
              <a:sym typeface="Gill Sans"/>
            </a:endParaRPr>
          </a:p>
          <a:p>
            <a:pPr marL="285840" indent="-273140">
              <a:lnSpc>
                <a:spcPct val="120000"/>
              </a:lnSpc>
              <a:buClr>
                <a:srgbClr val="434343"/>
              </a:buClr>
              <a:buSzPts val="1200"/>
              <a:buFont typeface="Gill Sans"/>
              <a:buChar char="❑"/>
            </a:pP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Geomorphological Data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 CDEM, CLS, CLC and proxies Elevation, Aspect, Slope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>
          <a:extLst>
            <a:ext uri="{FF2B5EF4-FFF2-40B4-BE49-F238E27FC236}">
              <a16:creationId xmlns:a16="http://schemas.microsoft.com/office/drawing/2014/main" id="{6CA4EC33-B5AD-242B-936A-0F35BC274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Google Shape;214;p22">
                <a:extLst>
                  <a:ext uri="{FF2B5EF4-FFF2-40B4-BE49-F238E27FC236}">
                    <a16:creationId xmlns:a16="http://schemas.microsoft.com/office/drawing/2014/main" id="{7E594A50-44C8-FEF8-8E84-74B358FF8974}"/>
                  </a:ext>
                </a:extLst>
              </p:cNvPr>
              <p:cNvSpPr/>
              <p:nvPr/>
            </p:nvSpPr>
            <p:spPr>
              <a:xfrm>
                <a:off x="4117580" y="1587773"/>
                <a:ext cx="4902000" cy="4099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noAutofit/>
              </a:bodyPr>
              <a:lstStyle/>
              <a:p>
                <a:pPr algn="just">
                  <a:lnSpc>
                    <a:spcPct val="85000"/>
                  </a:lnSpc>
                  <a:buSzPts val="1100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DVI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(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D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isease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V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ector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I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ntelligence)</a:t>
                </a:r>
                <a:endParaRPr lang="en-US" sz="1200" b="1" dirty="0">
                  <a:solidFill>
                    <a:srgbClr val="434343"/>
                  </a:solidFill>
                  <a:latin typeface="Rubik" pitchFamily="2" charset="-79"/>
                  <a:ea typeface="Gill Sans"/>
                  <a:cs typeface="Rubik" pitchFamily="2" charset="-79"/>
                  <a:sym typeface="Gill Sans"/>
                </a:endParaRP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Data driven model, XGBoost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Multi-year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epidemiological data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from multiple countries (2x2</a:t>
                </a:r>
                <a:r>
                  <a:rPr lang="ar-AE" sz="1200" dirty="0">
                    <a:solidFill>
                      <a:srgbClr val="434343"/>
                    </a:solidFill>
                    <a:cs typeface="Rubik" pitchFamily="2" charset="-79"/>
                    <a:sym typeface="Gill San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200" i="1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cs typeface="Rubik" pitchFamily="2" charset="-79"/>
                            <a:sym typeface="Gill San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200" dirty="0">
                            <a:solidFill>
                              <a:srgbClr val="434343"/>
                            </a:solidFill>
                            <a:latin typeface="Rubik" pitchFamily="2" charset="-79"/>
                            <a:ea typeface="Gill Sans"/>
                            <a:cs typeface="Rubik" pitchFamily="2" charset="-79"/>
                            <a:sym typeface="Gill Sans"/>
                          </a:rPr>
                          <m:t>km</m:t>
                        </m:r>
                      </m:e>
                      <m:sup>
                        <m:r>
                          <a:rPr lang="ar-AE" sz="1200" b="0" i="1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cs typeface="Rubik" pitchFamily="2" charset="-79"/>
                            <a:sym typeface="Gill Sans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level, municipality level, regional level)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Uses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predictions of MAMOTH 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as input feature (when available)</a:t>
                </a:r>
                <a:endParaRPr lang="en-US" sz="1200" b="1" dirty="0">
                  <a:solidFill>
                    <a:srgbClr val="434343"/>
                  </a:solidFill>
                  <a:latin typeface="Rubik" pitchFamily="2" charset="-79"/>
                  <a:ea typeface="Gill Sans"/>
                  <a:cs typeface="Rubik" pitchFamily="2" charset="-79"/>
                  <a:sym typeface="Gill Sans"/>
                </a:endParaRP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Applies 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 train/validation pipeline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selecting the best features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, then disease risk for the next 1 – 3 months (depending on regional needs).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Applies Explainable AI 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methods to reveal the most influential features.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Disease Agnostic - 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works with West Nile Virus and Malaria (so far) in the supported EYWA countries.</a:t>
                </a: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Complete epidemiological risk maps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in a 2x2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200" b="1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cs typeface="Rubik" pitchFamily="2" charset="-79"/>
                            <a:sym typeface="Gill San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200" b="1" dirty="0">
                            <a:solidFill>
                              <a:srgbClr val="434343"/>
                            </a:solidFill>
                            <a:latin typeface="Rubik" pitchFamily="2" charset="-79"/>
                            <a:ea typeface="Gill Sans"/>
                            <a:cs typeface="Rubik" pitchFamily="2" charset="-79"/>
                            <a:sym typeface="Gill Sans"/>
                          </a:rPr>
                          <m:t>km</m:t>
                        </m:r>
                      </m:e>
                      <m:sup>
                        <m:r>
                          <a:rPr lang="ar-AE" sz="1200" b="1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cs typeface="Rubik" pitchFamily="2" charset="-79"/>
                            <a:sym typeface="Gill Sans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ar-AE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grid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 or at </a:t>
                </a:r>
                <a:r>
                  <a:rPr lang="en-US" sz="1200" b="1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municipality level </a:t>
                </a: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depending on the quality of input data.</a:t>
                </a:r>
                <a:endParaRPr lang="en-US" sz="1200" b="1" dirty="0">
                  <a:solidFill>
                    <a:srgbClr val="434343"/>
                  </a:solidFill>
                  <a:latin typeface="Rubik" pitchFamily="2" charset="-79"/>
                  <a:ea typeface="Gill Sans"/>
                  <a:cs typeface="Rubik" pitchFamily="2" charset="-79"/>
                  <a:sym typeface="Gill Sans"/>
                </a:endParaRPr>
              </a:p>
              <a:p>
                <a:pPr marL="342900" indent="-241300" algn="just">
                  <a:lnSpc>
                    <a:spcPct val="90000"/>
                  </a:lnSpc>
                  <a:spcBef>
                    <a:spcPts val="1100"/>
                  </a:spcBef>
                  <a:buClr>
                    <a:srgbClr val="434343"/>
                  </a:buClr>
                  <a:buSzPts val="1200"/>
                  <a:buFont typeface="Gill Sans"/>
                  <a:buChar char="❏"/>
                </a:pPr>
                <a:r>
                  <a:rPr lang="en-US" sz="1200" dirty="0">
                    <a:solidFill>
                      <a:srgbClr val="434343"/>
                    </a:solidFill>
                    <a:latin typeface="Rubik" pitchFamily="2" charset="-79"/>
                    <a:ea typeface="Gill Sans"/>
                    <a:cs typeface="Rubik" pitchFamily="2" charset="-79"/>
                    <a:sym typeface="Gill Sans"/>
                  </a:rPr>
                  <a:t>Aggregated statistics of disease dynamics populations at municipality level.</a:t>
                </a:r>
              </a:p>
            </p:txBody>
          </p:sp>
        </mc:Choice>
        <mc:Fallback xmlns="">
          <p:sp>
            <p:nvSpPr>
              <p:cNvPr id="214" name="Google Shape;214;p22">
                <a:extLst>
                  <a:ext uri="{FF2B5EF4-FFF2-40B4-BE49-F238E27FC236}">
                    <a16:creationId xmlns:a16="http://schemas.microsoft.com/office/drawing/2014/main" id="{7E594A50-44C8-FEF8-8E84-74B358FF89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80" y="1587773"/>
                <a:ext cx="4902000" cy="4099090"/>
              </a:xfrm>
              <a:prstGeom prst="rect">
                <a:avLst/>
              </a:prstGeom>
              <a:blipFill>
                <a:blip r:embed="rId3"/>
                <a:stretch>
                  <a:fillRect l="-497" t="-1040" r="-13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7" name="Google Shape;217;p22">
            <a:extLst>
              <a:ext uri="{FF2B5EF4-FFF2-40B4-BE49-F238E27FC236}">
                <a16:creationId xmlns:a16="http://schemas.microsoft.com/office/drawing/2014/main" id="{4D2B55E5-EF19-D7D0-29B5-B524A34116A5}"/>
              </a:ext>
            </a:extLst>
          </p:cNvPr>
          <p:cNvSpPr/>
          <p:nvPr/>
        </p:nvSpPr>
        <p:spPr>
          <a:xfrm>
            <a:off x="341616" y="1209128"/>
            <a:ext cx="3237900" cy="631200"/>
          </a:xfrm>
          <a:prstGeom prst="rect">
            <a:avLst/>
          </a:prstGeom>
          <a:solidFill>
            <a:srgbClr val="FFFFFF"/>
          </a:solidFill>
          <a:ln w="284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>
              <a:buClr>
                <a:srgbClr val="595959"/>
              </a:buClr>
              <a:buSzPts val="1400"/>
            </a:pPr>
            <a:r>
              <a:rPr lang="en" sz="1800" b="1" dirty="0">
                <a:solidFill>
                  <a:srgbClr val="595959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DVI model</a:t>
            </a:r>
            <a:endParaRPr sz="1800" b="1" dirty="0">
              <a:solidFill>
                <a:srgbClr val="595959"/>
              </a:solidFill>
              <a:latin typeface="Rubik" pitchFamily="2" charset="-79"/>
              <a:ea typeface="Gill Sans"/>
              <a:cs typeface="Rubik" pitchFamily="2" charset="-79"/>
              <a:sym typeface="Gill Sans"/>
            </a:endParaRPr>
          </a:p>
          <a:p>
            <a:pPr algn="ctr">
              <a:buClr>
                <a:srgbClr val="595959"/>
              </a:buClr>
              <a:buSzPts val="1400"/>
            </a:pPr>
            <a:r>
              <a:rPr lang="en" sz="1800" b="1" dirty="0">
                <a:solidFill>
                  <a:srgbClr val="595959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MDB Risk</a:t>
            </a:r>
            <a:endParaRPr sz="1800" b="1" dirty="0">
              <a:solidFill>
                <a:srgbClr val="595959"/>
              </a:solidFill>
              <a:latin typeface="Rubik" pitchFamily="2" charset="-79"/>
              <a:ea typeface="Gill Sans"/>
              <a:cs typeface="Rubik" pitchFamily="2" charset="-79"/>
              <a:sym typeface="Gill Sans"/>
            </a:endParaRPr>
          </a:p>
        </p:txBody>
      </p:sp>
      <p:sp>
        <p:nvSpPr>
          <p:cNvPr id="2" name="Google Shape;319;g2507e5adf54_0_196">
            <a:extLst>
              <a:ext uri="{FF2B5EF4-FFF2-40B4-BE49-F238E27FC236}">
                <a16:creationId xmlns:a16="http://schemas.microsoft.com/office/drawing/2014/main" id="{F14E3C59-1F81-EC74-2B47-A8DE3BB41DA8}"/>
              </a:ext>
            </a:extLst>
          </p:cNvPr>
          <p:cNvSpPr/>
          <p:nvPr/>
        </p:nvSpPr>
        <p:spPr>
          <a:xfrm>
            <a:off x="633822" y="5639270"/>
            <a:ext cx="2699485" cy="547398"/>
          </a:xfrm>
          <a:prstGeom prst="rect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>
              <a:buSzPts val="2000"/>
            </a:pPr>
            <a:r>
              <a:rPr lang="el-GR" sz="1600" b="1" dirty="0" err="1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Scalab</a:t>
            </a:r>
            <a:r>
              <a:rPr lang="en-US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el-GR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,</a:t>
            </a:r>
            <a:r>
              <a:rPr lang="en-US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l-GR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l-GR" sz="1600" b="1" dirty="0" err="1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Transferab</a:t>
            </a:r>
            <a:r>
              <a:rPr lang="en-US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le</a:t>
            </a:r>
            <a:r>
              <a:rPr lang="el-GR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Disease</a:t>
            </a:r>
            <a:r>
              <a:rPr lang="el-GR" sz="1600" b="1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l-GR" sz="1600" b="1" dirty="0" err="1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agnostic</a:t>
            </a:r>
            <a:endParaRPr sz="1600" dirty="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9C438A-0AA5-44CB-2024-83E8B02CE6B0}"/>
              </a:ext>
            </a:extLst>
          </p:cNvPr>
          <p:cNvGrpSpPr/>
          <p:nvPr/>
        </p:nvGrpSpPr>
        <p:grpSpPr>
          <a:xfrm>
            <a:off x="6063673" y="6022947"/>
            <a:ext cx="2856416" cy="670225"/>
            <a:chOff x="5976584" y="87474"/>
            <a:chExt cx="2856416" cy="670225"/>
          </a:xfrm>
        </p:grpSpPr>
        <p:pic>
          <p:nvPicPr>
            <p:cNvPr id="4" name="Google Shape;61;p9">
              <a:extLst>
                <a:ext uri="{FF2B5EF4-FFF2-40B4-BE49-F238E27FC236}">
                  <a16:creationId xmlns:a16="http://schemas.microsoft.com/office/drawing/2014/main" id="{B2D99934-6603-5EEE-40F8-2869C3EB511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76584" y="115059"/>
              <a:ext cx="1795815" cy="547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48;p1">
              <a:extLst>
                <a:ext uri="{FF2B5EF4-FFF2-40B4-BE49-F238E27FC236}">
                  <a16:creationId xmlns:a16="http://schemas.microsoft.com/office/drawing/2014/main" id="{E2BD1676-FA85-BD8C-AB28-68B9171FC44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21678" y="87474"/>
              <a:ext cx="1311322" cy="670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180;g13034f1ad57_0_119">
            <a:extLst>
              <a:ext uri="{FF2B5EF4-FFF2-40B4-BE49-F238E27FC236}">
                <a16:creationId xmlns:a16="http://schemas.microsoft.com/office/drawing/2014/main" id="{9FFA3D20-D83F-E651-4F8A-D33E8E354EEB}"/>
              </a:ext>
            </a:extLst>
          </p:cNvPr>
          <p:cNvSpPr/>
          <p:nvPr/>
        </p:nvSpPr>
        <p:spPr>
          <a:xfrm>
            <a:off x="124420" y="3787285"/>
            <a:ext cx="3830573" cy="174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840" marR="0" lvl="0" indent="-27314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Gill Sans"/>
              <a:buChar char="❑"/>
            </a:pPr>
            <a:r>
              <a:rPr lang="en-US" sz="1200" b="0" i="0" u="none" strike="noStrike" cap="none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Processing more than </a:t>
            </a:r>
            <a:r>
              <a:rPr lang="en-US" sz="1200" b="1" i="0" u="none" strike="noStrike" cap="none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33 TB</a:t>
            </a:r>
            <a:r>
              <a:rPr lang="en-US" sz="1200" b="0" i="0" u="none" strike="noStrike" cap="none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 of Earth Observation data</a:t>
            </a:r>
          </a:p>
          <a:p>
            <a:pPr marL="285840" indent="-273140">
              <a:lnSpc>
                <a:spcPct val="120000"/>
              </a:lnSpc>
              <a:buClr>
                <a:srgbClr val="434343"/>
              </a:buClr>
              <a:buSzPts val="1200"/>
              <a:buFont typeface="Gill Sans"/>
              <a:buChar char="❑"/>
            </a:pP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Entomological Data 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(when available)</a:t>
            </a:r>
          </a:p>
          <a:p>
            <a:pPr marL="285840" indent="-273140">
              <a:lnSpc>
                <a:spcPct val="120000"/>
              </a:lnSpc>
              <a:buClr>
                <a:srgbClr val="434343"/>
              </a:buClr>
              <a:buSzPts val="1200"/>
              <a:buFont typeface="Gill Sans"/>
              <a:buChar char="❑"/>
            </a:pP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Earth Observation Data 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(Environmental Indices, Temperature, Rainfall, Geomorphological, Land Cover)</a:t>
            </a:r>
          </a:p>
          <a:p>
            <a:pPr marL="285840" indent="-273140">
              <a:lnSpc>
                <a:spcPct val="120000"/>
              </a:lnSpc>
              <a:buClr>
                <a:srgbClr val="434343"/>
              </a:buClr>
              <a:buSzPts val="1200"/>
              <a:buFont typeface="Gill Sans"/>
              <a:buChar char="❑"/>
            </a:pPr>
            <a:r>
              <a:rPr lang="en-US" sz="1200" b="1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Socioeconomical Data </a:t>
            </a:r>
            <a:r>
              <a:rPr lang="en-US" sz="1200" dirty="0">
                <a:solidFill>
                  <a:srgbClr val="434343"/>
                </a:solidFill>
                <a:latin typeface="Rubik" pitchFamily="2" charset="-79"/>
                <a:ea typeface="Gill Sans"/>
                <a:cs typeface="Rubik" pitchFamily="2" charset="-79"/>
                <a:sym typeface="Gill Sans"/>
              </a:rPr>
              <a:t>(Population, GDP, etc. – when Available)</a:t>
            </a:r>
          </a:p>
        </p:txBody>
      </p:sp>
      <p:pic>
        <p:nvPicPr>
          <p:cNvPr id="41" name="Picture 40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53865BE1-380F-8704-D9CE-79B372908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16" y="1943973"/>
            <a:ext cx="3237900" cy="1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9;p29">
            <a:extLst>
              <a:ext uri="{FF2B5EF4-FFF2-40B4-BE49-F238E27FC236}">
                <a16:creationId xmlns:a16="http://schemas.microsoft.com/office/drawing/2014/main" id="{0F5F2400-10E1-0451-60C1-294618B7494D}"/>
              </a:ext>
            </a:extLst>
          </p:cNvPr>
          <p:cNvSpPr txBox="1">
            <a:spLocks/>
          </p:cNvSpPr>
          <p:nvPr/>
        </p:nvSpPr>
        <p:spPr>
          <a:xfrm>
            <a:off x="0" y="997992"/>
            <a:ext cx="914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400" dirty="0">
                <a:latin typeface="Rubik"/>
                <a:ea typeface="Rubik"/>
                <a:cs typeface="Rubik"/>
                <a:sym typeface="Rubik"/>
              </a:rPr>
              <a:t>MAMOTH Model – Operational Platform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1F0AEE-4819-D34E-E331-A4C4BAB3F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434" y="4249939"/>
            <a:ext cx="2588445" cy="2446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AFEEC2-3676-6348-1D2B-E82A67FF1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633" y="1724176"/>
            <a:ext cx="2572246" cy="2446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8AE3CD-0E88-AA30-ED99-79F85FF09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089" y="1724176"/>
            <a:ext cx="2578701" cy="24466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A89328-86E9-52F2-59E9-35D10C386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089" y="4249939"/>
            <a:ext cx="2584841" cy="24466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F906462-655C-B31C-4316-A224011F8A38}"/>
              </a:ext>
            </a:extLst>
          </p:cNvPr>
          <p:cNvSpPr txBox="1"/>
          <p:nvPr/>
        </p:nvSpPr>
        <p:spPr>
          <a:xfrm rot="16200000">
            <a:off x="424253" y="2716691"/>
            <a:ext cx="244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Greece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E80222-5BB6-C3A1-9BE2-0FE1CE158397}"/>
              </a:ext>
            </a:extLst>
          </p:cNvPr>
          <p:cNvSpPr txBox="1"/>
          <p:nvPr/>
        </p:nvSpPr>
        <p:spPr>
          <a:xfrm rot="16200000">
            <a:off x="4057036" y="2716690"/>
            <a:ext cx="244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Italy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6E4FB5-3CF0-793D-098A-64653BE728D2}"/>
              </a:ext>
            </a:extLst>
          </p:cNvPr>
          <p:cNvSpPr txBox="1"/>
          <p:nvPr/>
        </p:nvSpPr>
        <p:spPr>
          <a:xfrm rot="16200000">
            <a:off x="424253" y="5242454"/>
            <a:ext cx="244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Germany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5913B9-4C0E-59B1-E199-58DF7A81E954}"/>
              </a:ext>
            </a:extLst>
          </p:cNvPr>
          <p:cNvSpPr txBox="1"/>
          <p:nvPr/>
        </p:nvSpPr>
        <p:spPr>
          <a:xfrm rot="16200000">
            <a:off x="4057036" y="5163388"/>
            <a:ext cx="244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France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F85E14-D827-31E2-EB45-00DE040428FA}"/>
              </a:ext>
            </a:extLst>
          </p:cNvPr>
          <p:cNvSpPr txBox="1"/>
          <p:nvPr/>
        </p:nvSpPr>
        <p:spPr>
          <a:xfrm rot="16200000">
            <a:off x="-1849544" y="3588716"/>
            <a:ext cx="4560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ubik" pitchFamily="2" charset="-79"/>
                <a:cs typeface="Rubik" pitchFamily="2" charset="-79"/>
              </a:rPr>
              <a:t>Culex Mosquito Abundance Prediction 2025</a:t>
            </a:r>
          </a:p>
        </p:txBody>
      </p:sp>
    </p:spTree>
    <p:extLst>
      <p:ext uri="{BB962C8B-B14F-4D97-AF65-F5344CB8AC3E}">
        <p14:creationId xmlns:p14="http://schemas.microsoft.com/office/powerpoint/2010/main" val="27354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4152</TotalTime>
  <Words>869</Words>
  <Application>Microsoft Office PowerPoint</Application>
  <PresentationFormat>On-screen Show (4:3)</PresentationFormat>
  <Paragraphs>182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Andis</vt:lpstr>
      <vt:lpstr>Arial</vt:lpstr>
      <vt:lpstr>Calibri</vt:lpstr>
      <vt:lpstr>Cambria Math</vt:lpstr>
      <vt:lpstr>Courier New</vt:lpstr>
      <vt:lpstr>Gill Sans</vt:lpstr>
      <vt:lpstr>Rubik</vt:lpstr>
      <vt:lpstr>Wingdings</vt:lpstr>
      <vt:lpstr>Θέμα του Office</vt:lpstr>
      <vt:lpstr>Earth observation-based modelling and forecasting - The EYWA EWS for MBDs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Machine Learning Approach for Predicting the Risk of WNV in Fine Spatiotemporal Scale Relying on Earth Observation Data</dc:title>
  <dc:creator>Dimitris Sainidis</dc:creator>
  <cp:lastModifiedBy>Aspa</cp:lastModifiedBy>
  <cp:revision>101</cp:revision>
  <dcterms:modified xsi:type="dcterms:W3CDTF">2025-11-21T09:49:36Z</dcterms:modified>
</cp:coreProperties>
</file>